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3"/>
  </p:notesMasterIdLst>
  <p:sldIdLst>
    <p:sldId id="306" r:id="rId3"/>
    <p:sldId id="582" r:id="rId4"/>
    <p:sldId id="581" r:id="rId5"/>
    <p:sldId id="309" r:id="rId6"/>
    <p:sldId id="311" r:id="rId7"/>
    <p:sldId id="312" r:id="rId8"/>
    <p:sldId id="313" r:id="rId9"/>
    <p:sldId id="314" r:id="rId10"/>
    <p:sldId id="346" r:id="rId11"/>
    <p:sldId id="329" r:id="rId12"/>
    <p:sldId id="330" r:id="rId13"/>
    <p:sldId id="337" r:id="rId14"/>
    <p:sldId id="332" r:id="rId15"/>
    <p:sldId id="333" r:id="rId16"/>
    <p:sldId id="334" r:id="rId17"/>
    <p:sldId id="335" r:id="rId18"/>
    <p:sldId id="536" r:id="rId19"/>
    <p:sldId id="338" r:id="rId20"/>
    <p:sldId id="339" r:id="rId21"/>
    <p:sldId id="340" r:id="rId22"/>
    <p:sldId id="341" r:id="rId23"/>
    <p:sldId id="343" r:id="rId24"/>
    <p:sldId id="342" r:id="rId25"/>
    <p:sldId id="344" r:id="rId26"/>
    <p:sldId id="345" r:id="rId27"/>
    <p:sldId id="323" r:id="rId28"/>
    <p:sldId id="351" r:id="rId29"/>
    <p:sldId id="352" r:id="rId30"/>
    <p:sldId id="353" r:id="rId31"/>
    <p:sldId id="290" r:id="rId32"/>
    <p:sldId id="294" r:id="rId33"/>
    <p:sldId id="295" r:id="rId34"/>
    <p:sldId id="297" r:id="rId35"/>
    <p:sldId id="556" r:id="rId36"/>
    <p:sldId id="301" r:id="rId37"/>
    <p:sldId id="553" r:id="rId38"/>
    <p:sldId id="291" r:id="rId39"/>
    <p:sldId id="292" r:id="rId40"/>
    <p:sldId id="587" r:id="rId41"/>
    <p:sldId id="586" r:id="rId42"/>
    <p:sldId id="289" r:id="rId43"/>
    <p:sldId id="588" r:id="rId44"/>
    <p:sldId id="541" r:id="rId45"/>
    <p:sldId id="539" r:id="rId46"/>
    <p:sldId id="540" r:id="rId47"/>
    <p:sldId id="543" r:id="rId48"/>
    <p:sldId id="545" r:id="rId49"/>
    <p:sldId id="546" r:id="rId50"/>
    <p:sldId id="287" r:id="rId51"/>
    <p:sldId id="305" r:id="rId5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86E44-4213-4542-BC57-1B0FE8920C9B}" type="doc">
      <dgm:prSet loTypeId="urn:microsoft.com/office/officeart/2005/8/layout/venn1" loCatId="relationship" qsTypeId="urn:microsoft.com/office/officeart/2005/8/quickstyle/simple1" qsCatId="simple" csTypeId="urn:microsoft.com/office/officeart/2005/8/colors/accent1_2" csCatId="accent1" phldr="1"/>
      <dgm:spPr/>
    </dgm:pt>
    <dgm:pt modelId="{10BC5B90-C916-407F-826A-B43E08E072AA}">
      <dgm:prSet phldrT="[Text]"/>
      <dgm:spPr>
        <a:solidFill>
          <a:srgbClr val="C00000">
            <a:alpha val="50000"/>
          </a:srgbClr>
        </a:solidFill>
      </dgm:spPr>
      <dgm:t>
        <a:bodyPr/>
        <a:lstStyle/>
        <a:p>
          <a:r>
            <a:rPr lang="en-GB" dirty="0"/>
            <a:t>COPD (</a:t>
          </a:r>
          <a:r>
            <a:rPr lang="en-GB" dirty="0" smtClean="0"/>
            <a:t>n=3,988)</a:t>
          </a:r>
          <a:endParaRPr lang="en-GB" dirty="0"/>
        </a:p>
      </dgm:t>
    </dgm:pt>
    <dgm:pt modelId="{A849C1F0-98EA-4BBE-A306-BBBC68876E29}" type="parTrans" cxnId="{92DE9EAB-EE23-4D25-8245-FB9C861F7859}">
      <dgm:prSet/>
      <dgm:spPr/>
      <dgm:t>
        <a:bodyPr/>
        <a:lstStyle/>
        <a:p>
          <a:endParaRPr lang="en-GB"/>
        </a:p>
      </dgm:t>
    </dgm:pt>
    <dgm:pt modelId="{4BD1578A-FFDB-4510-9F5E-E923C42F8B31}" type="sibTrans" cxnId="{92DE9EAB-EE23-4D25-8245-FB9C861F7859}">
      <dgm:prSet/>
      <dgm:spPr/>
      <dgm:t>
        <a:bodyPr/>
        <a:lstStyle/>
        <a:p>
          <a:endParaRPr lang="en-GB"/>
        </a:p>
      </dgm:t>
    </dgm:pt>
    <dgm:pt modelId="{4015F7BD-B52A-48F0-8E30-71C5474A177E}">
      <dgm:prSet phldrT="[Text]"/>
      <dgm:spPr/>
      <dgm:t>
        <a:bodyPr/>
        <a:lstStyle/>
        <a:p>
          <a:r>
            <a:rPr lang="en-GB" dirty="0"/>
            <a:t>Asthma (</a:t>
          </a:r>
          <a:r>
            <a:rPr lang="en-GB" dirty="0" smtClean="0"/>
            <a:t>n=8,753)</a:t>
          </a:r>
          <a:endParaRPr lang="en-GB" dirty="0"/>
        </a:p>
      </dgm:t>
    </dgm:pt>
    <dgm:pt modelId="{0470C859-9EF5-4D96-8E26-A016F50D6A80}" type="parTrans" cxnId="{49169251-9DD8-4B1E-ADBA-102A5274286F}">
      <dgm:prSet/>
      <dgm:spPr/>
      <dgm:t>
        <a:bodyPr/>
        <a:lstStyle/>
        <a:p>
          <a:endParaRPr lang="en-GB"/>
        </a:p>
      </dgm:t>
    </dgm:pt>
    <dgm:pt modelId="{A6B7E377-8325-47AA-A421-A771668A5402}" type="sibTrans" cxnId="{49169251-9DD8-4B1E-ADBA-102A5274286F}">
      <dgm:prSet/>
      <dgm:spPr/>
      <dgm:t>
        <a:bodyPr/>
        <a:lstStyle/>
        <a:p>
          <a:endParaRPr lang="en-GB"/>
        </a:p>
      </dgm:t>
    </dgm:pt>
    <dgm:pt modelId="{337A9E27-91EF-4EB9-80AD-746010A83DD5}">
      <dgm:prSet phldrT="[Text]"/>
      <dgm:spPr>
        <a:solidFill>
          <a:srgbClr val="92D050">
            <a:alpha val="50000"/>
          </a:srgbClr>
        </a:solidFill>
      </dgm:spPr>
      <dgm:t>
        <a:bodyPr/>
        <a:lstStyle/>
        <a:p>
          <a:r>
            <a:rPr lang="en-GB" dirty="0"/>
            <a:t>Bronchiectasis (</a:t>
          </a:r>
          <a:r>
            <a:rPr lang="en-GB" dirty="0" smtClean="0"/>
            <a:t>n=1,017)</a:t>
          </a:r>
          <a:endParaRPr lang="en-GB" dirty="0"/>
        </a:p>
      </dgm:t>
    </dgm:pt>
    <dgm:pt modelId="{368799D0-60F9-4FFA-A7F0-63DAAC484153}" type="parTrans" cxnId="{46D82426-BD3D-4F84-A065-1C5A6FCF6063}">
      <dgm:prSet/>
      <dgm:spPr/>
      <dgm:t>
        <a:bodyPr/>
        <a:lstStyle/>
        <a:p>
          <a:endParaRPr lang="en-GB"/>
        </a:p>
      </dgm:t>
    </dgm:pt>
    <dgm:pt modelId="{A130AC54-A1B3-4F81-8E56-C3FC98B60B09}" type="sibTrans" cxnId="{46D82426-BD3D-4F84-A065-1C5A6FCF6063}">
      <dgm:prSet/>
      <dgm:spPr/>
      <dgm:t>
        <a:bodyPr/>
        <a:lstStyle/>
        <a:p>
          <a:endParaRPr lang="en-GB"/>
        </a:p>
      </dgm:t>
    </dgm:pt>
    <dgm:pt modelId="{3A705723-EBA4-488D-A542-82D280D4BC6F}" type="pres">
      <dgm:prSet presAssocID="{2C286E44-4213-4542-BC57-1B0FE8920C9B}" presName="compositeShape" presStyleCnt="0">
        <dgm:presLayoutVars>
          <dgm:chMax val="7"/>
          <dgm:dir/>
          <dgm:resizeHandles val="exact"/>
        </dgm:presLayoutVars>
      </dgm:prSet>
      <dgm:spPr/>
    </dgm:pt>
    <dgm:pt modelId="{1CAE83A3-A99D-4ED3-A15A-8EBB67936869}" type="pres">
      <dgm:prSet presAssocID="{10BC5B90-C916-407F-826A-B43E08E072AA}" presName="circ1" presStyleLbl="vennNode1" presStyleIdx="0" presStyleCnt="3" custLinFactNeighborX="-2819" custLinFactNeighborY="2819"/>
      <dgm:spPr/>
      <dgm:t>
        <a:bodyPr/>
        <a:lstStyle/>
        <a:p>
          <a:endParaRPr lang="en-GB"/>
        </a:p>
      </dgm:t>
    </dgm:pt>
    <dgm:pt modelId="{D8F474A9-7590-429F-9545-3BB02768DA8E}" type="pres">
      <dgm:prSet presAssocID="{10BC5B90-C916-407F-826A-B43E08E072AA}" presName="circ1Tx" presStyleLbl="revTx" presStyleIdx="0" presStyleCnt="0">
        <dgm:presLayoutVars>
          <dgm:chMax val="0"/>
          <dgm:chPref val="0"/>
          <dgm:bulletEnabled val="1"/>
        </dgm:presLayoutVars>
      </dgm:prSet>
      <dgm:spPr/>
      <dgm:t>
        <a:bodyPr/>
        <a:lstStyle/>
        <a:p>
          <a:endParaRPr lang="en-GB"/>
        </a:p>
      </dgm:t>
    </dgm:pt>
    <dgm:pt modelId="{6E6F8345-E605-4973-8823-87B30A904E93}" type="pres">
      <dgm:prSet presAssocID="{4015F7BD-B52A-48F0-8E30-71C5474A177E}" presName="circ2" presStyleLbl="vennNode1" presStyleIdx="1" presStyleCnt="3"/>
      <dgm:spPr/>
      <dgm:t>
        <a:bodyPr/>
        <a:lstStyle/>
        <a:p>
          <a:endParaRPr lang="en-GB"/>
        </a:p>
      </dgm:t>
    </dgm:pt>
    <dgm:pt modelId="{86D5AEE7-DB82-4BF9-BD9D-49240FDCEBCF}" type="pres">
      <dgm:prSet presAssocID="{4015F7BD-B52A-48F0-8E30-71C5474A177E}" presName="circ2Tx" presStyleLbl="revTx" presStyleIdx="0" presStyleCnt="0">
        <dgm:presLayoutVars>
          <dgm:chMax val="0"/>
          <dgm:chPref val="0"/>
          <dgm:bulletEnabled val="1"/>
        </dgm:presLayoutVars>
      </dgm:prSet>
      <dgm:spPr/>
      <dgm:t>
        <a:bodyPr/>
        <a:lstStyle/>
        <a:p>
          <a:endParaRPr lang="en-GB"/>
        </a:p>
      </dgm:t>
    </dgm:pt>
    <dgm:pt modelId="{51B32249-1E03-4196-8F61-5B3CB3ACC8AB}" type="pres">
      <dgm:prSet presAssocID="{337A9E27-91EF-4EB9-80AD-746010A83DD5}" presName="circ3" presStyleLbl="vennNode1" presStyleIdx="2" presStyleCnt="3" custLinFactNeighborX="2114" custLinFactNeighborY="352"/>
      <dgm:spPr/>
      <dgm:t>
        <a:bodyPr/>
        <a:lstStyle/>
        <a:p>
          <a:endParaRPr lang="en-GB"/>
        </a:p>
      </dgm:t>
    </dgm:pt>
    <dgm:pt modelId="{EEA408F5-C5EC-4E1D-AF29-63C33CB7F563}" type="pres">
      <dgm:prSet presAssocID="{337A9E27-91EF-4EB9-80AD-746010A83DD5}" presName="circ3Tx" presStyleLbl="revTx" presStyleIdx="0" presStyleCnt="0">
        <dgm:presLayoutVars>
          <dgm:chMax val="0"/>
          <dgm:chPref val="0"/>
          <dgm:bulletEnabled val="1"/>
        </dgm:presLayoutVars>
      </dgm:prSet>
      <dgm:spPr/>
      <dgm:t>
        <a:bodyPr/>
        <a:lstStyle/>
        <a:p>
          <a:endParaRPr lang="en-GB"/>
        </a:p>
      </dgm:t>
    </dgm:pt>
  </dgm:ptLst>
  <dgm:cxnLst>
    <dgm:cxn modelId="{694EA75C-6E39-4227-9E38-3E19173D427C}" type="presOf" srcId="{337A9E27-91EF-4EB9-80AD-746010A83DD5}" destId="{51B32249-1E03-4196-8F61-5B3CB3ACC8AB}" srcOrd="0" destOrd="0" presId="urn:microsoft.com/office/officeart/2005/8/layout/venn1"/>
    <dgm:cxn modelId="{92DE9EAB-EE23-4D25-8245-FB9C861F7859}" srcId="{2C286E44-4213-4542-BC57-1B0FE8920C9B}" destId="{10BC5B90-C916-407F-826A-B43E08E072AA}" srcOrd="0" destOrd="0" parTransId="{A849C1F0-98EA-4BBE-A306-BBBC68876E29}" sibTransId="{4BD1578A-FFDB-4510-9F5E-E923C42F8B31}"/>
    <dgm:cxn modelId="{F8F0480C-AA9A-4FCE-AF76-A53AC722ED34}" type="presOf" srcId="{4015F7BD-B52A-48F0-8E30-71C5474A177E}" destId="{86D5AEE7-DB82-4BF9-BD9D-49240FDCEBCF}" srcOrd="1" destOrd="0" presId="urn:microsoft.com/office/officeart/2005/8/layout/venn1"/>
    <dgm:cxn modelId="{46D82426-BD3D-4F84-A065-1C5A6FCF6063}" srcId="{2C286E44-4213-4542-BC57-1B0FE8920C9B}" destId="{337A9E27-91EF-4EB9-80AD-746010A83DD5}" srcOrd="2" destOrd="0" parTransId="{368799D0-60F9-4FFA-A7F0-63DAAC484153}" sibTransId="{A130AC54-A1B3-4F81-8E56-C3FC98B60B09}"/>
    <dgm:cxn modelId="{8C320B8A-CEE2-4C1D-A2B2-B1A547EA4764}" type="presOf" srcId="{10BC5B90-C916-407F-826A-B43E08E072AA}" destId="{D8F474A9-7590-429F-9545-3BB02768DA8E}" srcOrd="1" destOrd="0" presId="urn:microsoft.com/office/officeart/2005/8/layout/venn1"/>
    <dgm:cxn modelId="{6D26F33F-AA89-4729-90E3-EBDF0A3827C6}" type="presOf" srcId="{4015F7BD-B52A-48F0-8E30-71C5474A177E}" destId="{6E6F8345-E605-4973-8823-87B30A904E93}" srcOrd="0" destOrd="0" presId="urn:microsoft.com/office/officeart/2005/8/layout/venn1"/>
    <dgm:cxn modelId="{5ADF897A-6847-4EDE-A044-CAE71756A589}" type="presOf" srcId="{337A9E27-91EF-4EB9-80AD-746010A83DD5}" destId="{EEA408F5-C5EC-4E1D-AF29-63C33CB7F563}" srcOrd="1" destOrd="0" presId="urn:microsoft.com/office/officeart/2005/8/layout/venn1"/>
    <dgm:cxn modelId="{49169251-9DD8-4B1E-ADBA-102A5274286F}" srcId="{2C286E44-4213-4542-BC57-1B0FE8920C9B}" destId="{4015F7BD-B52A-48F0-8E30-71C5474A177E}" srcOrd="1" destOrd="0" parTransId="{0470C859-9EF5-4D96-8E26-A016F50D6A80}" sibTransId="{A6B7E377-8325-47AA-A421-A771668A5402}"/>
    <dgm:cxn modelId="{1446EFAB-762F-44D9-8FB8-6D7D6FCE4363}" type="presOf" srcId="{10BC5B90-C916-407F-826A-B43E08E072AA}" destId="{1CAE83A3-A99D-4ED3-A15A-8EBB67936869}" srcOrd="0" destOrd="0" presId="urn:microsoft.com/office/officeart/2005/8/layout/venn1"/>
    <dgm:cxn modelId="{FA1E9112-F8FC-4B4F-B4DB-72520F6A4775}" type="presOf" srcId="{2C286E44-4213-4542-BC57-1B0FE8920C9B}" destId="{3A705723-EBA4-488D-A542-82D280D4BC6F}" srcOrd="0" destOrd="0" presId="urn:microsoft.com/office/officeart/2005/8/layout/venn1"/>
    <dgm:cxn modelId="{DBEF39C1-7C8C-465A-A832-1CB7FD810DD3}" type="presParOf" srcId="{3A705723-EBA4-488D-A542-82D280D4BC6F}" destId="{1CAE83A3-A99D-4ED3-A15A-8EBB67936869}" srcOrd="0" destOrd="0" presId="urn:microsoft.com/office/officeart/2005/8/layout/venn1"/>
    <dgm:cxn modelId="{9FA45644-171D-4F5B-9A67-97218379BBEB}" type="presParOf" srcId="{3A705723-EBA4-488D-A542-82D280D4BC6F}" destId="{D8F474A9-7590-429F-9545-3BB02768DA8E}" srcOrd="1" destOrd="0" presId="urn:microsoft.com/office/officeart/2005/8/layout/venn1"/>
    <dgm:cxn modelId="{46468A3C-CF3C-4A9F-BBE7-43BA03C8F960}" type="presParOf" srcId="{3A705723-EBA4-488D-A542-82D280D4BC6F}" destId="{6E6F8345-E605-4973-8823-87B30A904E93}" srcOrd="2" destOrd="0" presId="urn:microsoft.com/office/officeart/2005/8/layout/venn1"/>
    <dgm:cxn modelId="{93439233-D8C7-4F75-83C0-CB4697E3D537}" type="presParOf" srcId="{3A705723-EBA4-488D-A542-82D280D4BC6F}" destId="{86D5AEE7-DB82-4BF9-BD9D-49240FDCEBCF}" srcOrd="3" destOrd="0" presId="urn:microsoft.com/office/officeart/2005/8/layout/venn1"/>
    <dgm:cxn modelId="{2696A3EF-2159-4272-AA1D-9395539549B1}" type="presParOf" srcId="{3A705723-EBA4-488D-A542-82D280D4BC6F}" destId="{51B32249-1E03-4196-8F61-5B3CB3ACC8AB}" srcOrd="4" destOrd="0" presId="urn:microsoft.com/office/officeart/2005/8/layout/venn1"/>
    <dgm:cxn modelId="{19D8FB9C-FE25-42C6-BBE8-7302CB7DF16A}" type="presParOf" srcId="{3A705723-EBA4-488D-A542-82D280D4BC6F}" destId="{EEA408F5-C5EC-4E1D-AF29-63C33CB7F56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E83A3-A99D-4ED3-A15A-8EBB67936869}">
      <dsp:nvSpPr>
        <dsp:cNvPr id="0" name=""/>
        <dsp:cNvSpPr/>
      </dsp:nvSpPr>
      <dsp:spPr>
        <a:xfrm>
          <a:off x="2719226" y="141905"/>
          <a:ext cx="2894647" cy="2894647"/>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a:t>COPD (</a:t>
          </a:r>
          <a:r>
            <a:rPr lang="en-GB" sz="2300" kern="1200" dirty="0" smtClean="0"/>
            <a:t>n=3,988)</a:t>
          </a:r>
          <a:endParaRPr lang="en-GB" sz="2300" kern="1200" dirty="0"/>
        </a:p>
      </dsp:txBody>
      <dsp:txXfrm>
        <a:off x="3105179" y="648468"/>
        <a:ext cx="2122741" cy="1302591"/>
      </dsp:txXfrm>
    </dsp:sp>
    <dsp:sp modelId="{6E6F8345-E605-4973-8823-87B30A904E93}">
      <dsp:nvSpPr>
        <dsp:cNvPr id="0" name=""/>
        <dsp:cNvSpPr/>
      </dsp:nvSpPr>
      <dsp:spPr>
        <a:xfrm>
          <a:off x="3845311" y="1869459"/>
          <a:ext cx="2894647" cy="2894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a:t>Asthma (</a:t>
          </a:r>
          <a:r>
            <a:rPr lang="en-GB" sz="2300" kern="1200" dirty="0" smtClean="0"/>
            <a:t>n=8,753)</a:t>
          </a:r>
          <a:endParaRPr lang="en-GB" sz="2300" kern="1200" dirty="0"/>
        </a:p>
      </dsp:txBody>
      <dsp:txXfrm>
        <a:off x="4730591" y="2617243"/>
        <a:ext cx="1736788" cy="1592055"/>
      </dsp:txXfrm>
    </dsp:sp>
    <dsp:sp modelId="{51B32249-1E03-4196-8F61-5B3CB3ACC8AB}">
      <dsp:nvSpPr>
        <dsp:cNvPr id="0" name=""/>
        <dsp:cNvSpPr/>
      </dsp:nvSpPr>
      <dsp:spPr>
        <a:xfrm>
          <a:off x="1817534" y="1879648"/>
          <a:ext cx="2894647" cy="289464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a:t>Bronchiectasis (</a:t>
          </a:r>
          <a:r>
            <a:rPr lang="en-GB" sz="2300" kern="1200" dirty="0" smtClean="0"/>
            <a:t>n=1,017)</a:t>
          </a:r>
          <a:endParaRPr lang="en-GB" sz="2300" kern="1200" dirty="0"/>
        </a:p>
      </dsp:txBody>
      <dsp:txXfrm>
        <a:off x="2090113" y="2627432"/>
        <a:ext cx="1736788" cy="15920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497D721-ED3D-40D3-AF4C-F7F187E257F1}" type="datetimeFigureOut">
              <a:rPr lang="en-NZ" smtClean="0"/>
              <a:t>23/07/2018</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23F5C504-ABA5-4133-AB18-3A64D5FA79E0}" type="slidenum">
              <a:rPr lang="en-NZ" smtClean="0"/>
              <a:t>‹#›</a:t>
            </a:fld>
            <a:endParaRPr lang="en-NZ"/>
          </a:p>
        </p:txBody>
      </p:sp>
    </p:spTree>
    <p:extLst>
      <p:ext uri="{BB962C8B-B14F-4D97-AF65-F5344CB8AC3E}">
        <p14:creationId xmlns:p14="http://schemas.microsoft.com/office/powerpoint/2010/main" val="398148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919163" y="744538"/>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xfrm>
            <a:off x="908051" y="4719638"/>
            <a:ext cx="498951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All these conditions can make people wheeze and cause varying degree of bronchial inflammation. Our role in the research clinic is to try and define this</a:t>
            </a:r>
          </a:p>
          <a:p>
            <a:endParaRPr lang="en-US" altLang="en-US" smtClean="0"/>
          </a:p>
          <a:p>
            <a:r>
              <a:rPr lang="en-US" altLang="en-US" smtClean="0"/>
              <a:t>Typical asthma starts at young age with h/o atopy and strong family history and responds well to steroids though some of this group of patients do not have atopy</a:t>
            </a:r>
          </a:p>
          <a:p>
            <a:endParaRPr lang="en-US" altLang="en-US" smtClean="0"/>
          </a:p>
          <a:p>
            <a:r>
              <a:rPr lang="en-US" altLang="en-US" smtClean="0"/>
              <a:t>NEA behaves like COPD and presents as adult onset asthma with fixed airflow obstruction and is common cause for asthma not responding to ICS</a:t>
            </a:r>
          </a:p>
        </p:txBody>
      </p:sp>
    </p:spTree>
    <p:extLst>
      <p:ext uri="{BB962C8B-B14F-4D97-AF65-F5344CB8AC3E}">
        <p14:creationId xmlns:p14="http://schemas.microsoft.com/office/powerpoint/2010/main" val="356191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Sputum evidence of eosinophilic airway inflammation is present in 20 to 30% of patients with COPD during stable periods and acute exacerbations.</a:t>
            </a:r>
            <a:endParaRPr lang="en-US" dirty="0"/>
          </a:p>
        </p:txBody>
      </p:sp>
      <p:sp>
        <p:nvSpPr>
          <p:cNvPr id="4" name="Slide Number Placeholder 3"/>
          <p:cNvSpPr>
            <a:spLocks noGrp="1"/>
          </p:cNvSpPr>
          <p:nvPr>
            <p:ph type="sldNum" sz="quarter" idx="10"/>
          </p:nvPr>
        </p:nvSpPr>
        <p:spPr/>
        <p:txBody>
          <a:bodyPr/>
          <a:lstStyle/>
          <a:p>
            <a:fld id="{F15E389D-327F-3141-8AAD-4B52C6A421F9}" type="slidenum">
              <a:rPr lang="en-US" smtClean="0"/>
              <a:t>30</a:t>
            </a:fld>
            <a:endParaRPr lang="en-US"/>
          </a:p>
        </p:txBody>
      </p:sp>
    </p:spTree>
    <p:extLst>
      <p:ext uri="{BB962C8B-B14F-4D97-AF65-F5344CB8AC3E}">
        <p14:creationId xmlns:p14="http://schemas.microsoft.com/office/powerpoint/2010/main" val="64220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E389D-327F-3141-8AAD-4B52C6A421F9}" type="slidenum">
              <a:rPr lang="en-US" smtClean="0"/>
              <a:t>34</a:t>
            </a:fld>
            <a:endParaRPr lang="en-US"/>
          </a:p>
        </p:txBody>
      </p:sp>
    </p:spTree>
    <p:extLst>
      <p:ext uri="{BB962C8B-B14F-4D97-AF65-F5344CB8AC3E}">
        <p14:creationId xmlns:p14="http://schemas.microsoft.com/office/powerpoint/2010/main" val="24787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FLAME</a:t>
            </a:r>
            <a:r>
              <a:rPr lang="en-US" baseline="0" dirty="0" smtClean="0"/>
              <a:t> </a:t>
            </a:r>
            <a:r>
              <a:rPr lang="mr-IN" baseline="0" dirty="0" smtClean="0"/>
              <a:t>–</a:t>
            </a:r>
            <a:r>
              <a:rPr lang="en-US" baseline="0" dirty="0" smtClean="0"/>
              <a:t> likely run-in would have resulted in those stopping ICS have exacerbations and withdrawing. Therefore less patients who would benefit from ICS. Also patients on ICS who could not stop ICS may not have been  enrolled.</a:t>
            </a:r>
          </a:p>
          <a:p>
            <a:r>
              <a:rPr lang="en-US" baseline="0" dirty="0" smtClean="0"/>
              <a:t>IMPACT </a:t>
            </a:r>
            <a:r>
              <a:rPr lang="mr-IN" baseline="0" dirty="0" smtClean="0"/>
              <a:t>–</a:t>
            </a:r>
            <a:r>
              <a:rPr lang="en-US" baseline="0" dirty="0" smtClean="0"/>
              <a:t> If on ICS and randomised to LAMA-LABA then will have more exacerbations.</a:t>
            </a:r>
            <a:endParaRPr lang="en-US" dirty="0"/>
          </a:p>
        </p:txBody>
      </p:sp>
      <p:sp>
        <p:nvSpPr>
          <p:cNvPr id="4" name="Slide Number Placeholder 3"/>
          <p:cNvSpPr>
            <a:spLocks noGrp="1"/>
          </p:cNvSpPr>
          <p:nvPr>
            <p:ph type="sldNum" sz="quarter" idx="10"/>
          </p:nvPr>
        </p:nvSpPr>
        <p:spPr/>
        <p:txBody>
          <a:bodyPr/>
          <a:lstStyle/>
          <a:p>
            <a:fld id="{F15E389D-327F-3141-8AAD-4B52C6A421F9}" type="slidenum">
              <a:rPr lang="en-US" smtClean="0"/>
              <a:t>36</a:t>
            </a:fld>
            <a:endParaRPr lang="en-US"/>
          </a:p>
        </p:txBody>
      </p:sp>
    </p:spTree>
    <p:extLst>
      <p:ext uri="{BB962C8B-B14F-4D97-AF65-F5344CB8AC3E}">
        <p14:creationId xmlns:p14="http://schemas.microsoft.com/office/powerpoint/2010/main" val="103199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BDDE0D-E46B-4402-ADA4-B3BA6CD7AB16}" type="slidenum">
              <a:rPr lang="en-NZ">
                <a:cs typeface="Arial" charset="0"/>
              </a:rPr>
              <a:pPr fontAlgn="base">
                <a:spcBef>
                  <a:spcPct val="0"/>
                </a:spcBef>
                <a:spcAft>
                  <a:spcPct val="0"/>
                </a:spcAft>
              </a:pPr>
              <a:t>49</a:t>
            </a:fld>
            <a:endParaRPr lang="en-NZ">
              <a:cs typeface="Arial" charset="0"/>
            </a:endParaRPr>
          </a:p>
        </p:txBody>
      </p:sp>
    </p:spTree>
    <p:extLst>
      <p:ext uri="{BB962C8B-B14F-4D97-AF65-F5344CB8AC3E}">
        <p14:creationId xmlns:p14="http://schemas.microsoft.com/office/powerpoint/2010/main" val="2948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7EA34C-2DBA-41EC-98C3-57A5A919B381}" type="slidenum">
              <a:rPr lang="en-GB" altLang="en-US" smtClean="0">
                <a:solidFill>
                  <a:prstClr val="black"/>
                </a:solidFill>
                <a:cs typeface="Arial" charset="0"/>
              </a:rPr>
              <a:pPr/>
              <a:t>7</a:t>
            </a:fld>
            <a:endParaRPr lang="en-GB" altLang="en-US" smtClean="0">
              <a:solidFill>
                <a:prstClr val="black"/>
              </a:solidFill>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682626" y="4721225"/>
            <a:ext cx="5440363" cy="4471988"/>
          </a:xfrm>
          <a:noFill/>
        </p:spPr>
        <p:txBody>
          <a:bodyPr wrap="square" numCol="1" anchor="t" anchorCtr="0" compatLnSpc="1">
            <a:prstTxWarp prst="textNoShape">
              <a:avLst/>
            </a:prstTxWarp>
          </a:bodyPr>
          <a:lstStyle/>
          <a:p>
            <a:pPr eaLnBrk="1" hangingPunct="1"/>
            <a:r>
              <a:rPr lang="en-NZ" altLang="en-US" smtClean="0"/>
              <a:t>Note medians not means presented but see range</a:t>
            </a:r>
            <a:endParaRPr lang="en-GB" altLang="en-US" smtClean="0"/>
          </a:p>
        </p:txBody>
      </p:sp>
    </p:spTree>
    <p:extLst>
      <p:ext uri="{BB962C8B-B14F-4D97-AF65-F5344CB8AC3E}">
        <p14:creationId xmlns:p14="http://schemas.microsoft.com/office/powerpoint/2010/main" val="146516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7F77B9-139E-42AC-BA0B-ED55632EC2B5}" type="slidenum">
              <a:rPr lang="en-GB" smtClean="0">
                <a:solidFill>
                  <a:prstClr val="black"/>
                </a:solidFill>
              </a:rPr>
              <a:pPr/>
              <a:t>8</a:t>
            </a:fld>
            <a:endParaRPr lang="en-GB" smtClean="0">
              <a:solidFill>
                <a:prstClr val="black"/>
              </a:solidFill>
            </a:endParaRPr>
          </a:p>
        </p:txBody>
      </p:sp>
    </p:spTree>
    <p:extLst>
      <p:ext uri="{BB962C8B-B14F-4D97-AF65-F5344CB8AC3E}">
        <p14:creationId xmlns:p14="http://schemas.microsoft.com/office/powerpoint/2010/main" val="145810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920750" y="744538"/>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906464" y="4721226"/>
            <a:ext cx="4992687"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00" tIns="46550" rIns="93100" bIns="46550" numCol="1" anchor="t" anchorCtr="0" compatLnSpc="1">
            <a:prstTxWarp prst="textNoShape">
              <a:avLst/>
            </a:prstTxWarp>
          </a:bodyPr>
          <a:lstStyle/>
          <a:p>
            <a:r>
              <a:rPr lang="en-AU" altLang="en-US" b="1" dirty="0" smtClean="0">
                <a:solidFill>
                  <a:schemeClr val="bg2"/>
                </a:solidFill>
              </a:rPr>
              <a:t>Over last 20 years sputum examination has evolved as direct, relatively non invasive, valid, and repeatable method of measuring Airway Inflammation.</a:t>
            </a:r>
          </a:p>
          <a:p>
            <a:pPr>
              <a:buClr>
                <a:schemeClr val="tx2"/>
              </a:buClr>
            </a:pPr>
            <a:endParaRPr lang="en-AU" altLang="en-US" b="1" dirty="0" smtClean="0">
              <a:solidFill>
                <a:schemeClr val="bg2"/>
              </a:solidFill>
            </a:endParaRPr>
          </a:p>
          <a:p>
            <a:endParaRPr lang="en-US" altLang="en-US" dirty="0" smtClean="0"/>
          </a:p>
        </p:txBody>
      </p:sp>
    </p:spTree>
    <p:extLst>
      <p:ext uri="{BB962C8B-B14F-4D97-AF65-F5344CB8AC3E}">
        <p14:creationId xmlns:p14="http://schemas.microsoft.com/office/powerpoint/2010/main" val="179654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20750" y="744538"/>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906464" y="4721226"/>
            <a:ext cx="4992687"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00" tIns="46550" rIns="93100" bIns="46550" numCol="1" anchor="t" anchorCtr="0" compatLnSpc="1">
            <a:prstTxWarp prst="textNoShape">
              <a:avLst/>
            </a:prstTxWarp>
          </a:bodyPr>
          <a:lstStyle/>
          <a:p>
            <a:r>
              <a:rPr lang="en-US" altLang="en-US" smtClean="0"/>
              <a:t>Processed in laboratory which results in a cell pellet  being examine under the microscope for a cell count</a:t>
            </a:r>
          </a:p>
        </p:txBody>
      </p:sp>
    </p:spTree>
    <p:extLst>
      <p:ext uri="{BB962C8B-B14F-4D97-AF65-F5344CB8AC3E}">
        <p14:creationId xmlns:p14="http://schemas.microsoft.com/office/powerpoint/2010/main" val="46815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C11763-836F-4658-8D85-CE5963D1394F}" type="slidenum">
              <a:rPr lang="en-GB" altLang="en-US" smtClean="0">
                <a:solidFill>
                  <a:prstClr val="black"/>
                </a:solidFill>
                <a:cs typeface="Arial" charset="0"/>
              </a:rPr>
              <a:pPr/>
              <a:t>15</a:t>
            </a:fld>
            <a:endParaRPr lang="en-GB" altLang="en-US" smtClean="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p:spPr>
      </p:sp>
      <p:sp>
        <p:nvSpPr>
          <p:cNvPr id="22531" name="Rectangle 3"/>
          <p:cNvSpPr>
            <a:spLocks noGrp="1" noChangeArrowheads="1"/>
          </p:cNvSpPr>
          <p:nvPr>
            <p:ph type="body" idx="1"/>
          </p:nvPr>
        </p:nvSpPr>
        <p:spPr bwMode="auto">
          <a:xfrm>
            <a:off x="908051" y="4721225"/>
            <a:ext cx="4989513" cy="4471988"/>
          </a:xfrm>
          <a:noFill/>
        </p:spPr>
        <p:txBody>
          <a:bodyPr wrap="square" lIns="91384" tIns="45692" rIns="91384" bIns="45692" numCol="1" anchor="t" anchorCtr="0" compatLnSpc="1">
            <a:prstTxWarp prst="textNoShape">
              <a:avLst/>
            </a:prstTxWarp>
          </a:bodyPr>
          <a:lstStyle/>
          <a:p>
            <a:pPr eaLnBrk="1" hangingPunct="1"/>
            <a:r>
              <a:rPr lang="en-US" altLang="en-US" smtClean="0"/>
              <a:t>Normal values established eo&lt;2%</a:t>
            </a:r>
          </a:p>
          <a:p>
            <a:pPr eaLnBrk="1" hangingPunct="1"/>
            <a:r>
              <a:rPr lang="en-US" altLang="en-US" smtClean="0"/>
              <a:t>Explain features of eosinophil</a:t>
            </a:r>
          </a:p>
        </p:txBody>
      </p:sp>
    </p:spTree>
    <p:extLst>
      <p:ext uri="{BB962C8B-B14F-4D97-AF65-F5344CB8AC3E}">
        <p14:creationId xmlns:p14="http://schemas.microsoft.com/office/powerpoint/2010/main" val="4372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C309E70-A4B7-41C6-9B09-7984E7667583}" type="slidenum">
              <a:rPr lang="en-GB" altLang="en-US" smtClean="0">
                <a:solidFill>
                  <a:prstClr val="black"/>
                </a:solidFill>
                <a:cs typeface="Arial" charset="0"/>
              </a:rPr>
              <a:pPr/>
              <a:t>18</a:t>
            </a:fld>
            <a:endParaRPr lang="en-GB" altLang="en-US" smtClean="0">
              <a:solidFill>
                <a:prstClr val="black"/>
              </a:solidFill>
              <a:cs typeface="Arial" charset="0"/>
            </a:endParaRPr>
          </a:p>
        </p:txBody>
      </p:sp>
      <p:sp>
        <p:nvSpPr>
          <p:cNvPr id="29698"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p:spPr>
      </p:sp>
      <p:sp>
        <p:nvSpPr>
          <p:cNvPr id="29699" name="Rectangle 3"/>
          <p:cNvSpPr>
            <a:spLocks noGrp="1" noChangeArrowheads="1"/>
          </p:cNvSpPr>
          <p:nvPr>
            <p:ph type="body" idx="1"/>
          </p:nvPr>
        </p:nvSpPr>
        <p:spPr bwMode="auto">
          <a:xfrm>
            <a:off x="908051" y="4721225"/>
            <a:ext cx="4989513" cy="4471988"/>
          </a:xfrm>
          <a:noFill/>
        </p:spPr>
        <p:txBody>
          <a:bodyPr wrap="square" numCol="1" anchor="t" anchorCtr="0" compatLnSpc="1">
            <a:prstTxWarp prst="textNoShape">
              <a:avLst/>
            </a:prstTxWarp>
          </a:bodyPr>
          <a:lstStyle/>
          <a:p>
            <a:pPr eaLnBrk="1" hangingPunct="1"/>
            <a:r>
              <a:rPr lang="en-US" altLang="en-US" b="1" smtClean="0"/>
              <a:t>inspire to TLC via mouthpiece to remove nitric oxide in ambient air the exhale maintaining a constant pressure ( as produces  fixed flow and ENO is flow dependent)</a:t>
            </a:r>
          </a:p>
          <a:p>
            <a:pPr eaLnBrk="1" hangingPunct="1"/>
            <a:endParaRPr lang="en-US" altLang="en-US" smtClean="0"/>
          </a:p>
        </p:txBody>
      </p:sp>
    </p:spTree>
    <p:extLst>
      <p:ext uri="{BB962C8B-B14F-4D97-AF65-F5344CB8AC3E}">
        <p14:creationId xmlns:p14="http://schemas.microsoft.com/office/powerpoint/2010/main" val="167269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430D22-06A8-485F-870E-2C57A742D2E3}" type="slidenum">
              <a:rPr lang="en-GB" smtClean="0">
                <a:solidFill>
                  <a:prstClr val="black"/>
                </a:solidFill>
              </a:rPr>
              <a:pPr/>
              <a:t>25</a:t>
            </a:fld>
            <a:endParaRPr lang="en-GB" smtClean="0">
              <a:solidFill>
                <a:prstClr val="black"/>
              </a:solidFill>
            </a:endParaRPr>
          </a:p>
        </p:txBody>
      </p:sp>
    </p:spTree>
    <p:extLst>
      <p:ext uri="{BB962C8B-B14F-4D97-AF65-F5344CB8AC3E}">
        <p14:creationId xmlns:p14="http://schemas.microsoft.com/office/powerpoint/2010/main" val="362293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7B0C35-A31A-4126-ABF7-13FA34BB0FB6}" type="slidenum">
              <a:rPr lang="en-GB" altLang="en-US" smtClean="0">
                <a:solidFill>
                  <a:prstClr val="black"/>
                </a:solidFill>
                <a:cs typeface="Arial" charset="0"/>
              </a:rPr>
              <a:pPr/>
              <a:t>29</a:t>
            </a:fld>
            <a:endParaRPr lang="en-GB" altLang="en-US" smtClean="0">
              <a:solidFill>
                <a:prstClr val="black"/>
              </a:solidFill>
              <a:cs typeface="Arial" charset="0"/>
            </a:endParaRPr>
          </a:p>
        </p:txBody>
      </p:sp>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NZ" altLang="en-US" smtClean="0"/>
              <a:t>NZ nationally had fallen from 24% to 20%</a:t>
            </a:r>
            <a:endParaRPr lang="en-GB" altLang="en-US" smtClean="0"/>
          </a:p>
        </p:txBody>
      </p:sp>
      <p:sp>
        <p:nvSpPr>
          <p:cNvPr id="49156" name="Slide Number Placeholder 3"/>
          <p:cNvSpPr txBox="1">
            <a:spLocks noGrp="1"/>
          </p:cNvSpPr>
          <p:nvPr/>
        </p:nvSpPr>
        <p:spPr bwMode="auto">
          <a:xfrm>
            <a:off x="3854450" y="9440864"/>
            <a:ext cx="2949575" cy="496886"/>
          </a:xfrm>
          <a:prstGeom prst="rect">
            <a:avLst/>
          </a:prstGeom>
          <a:noFill/>
          <a:ln w="9525">
            <a:noFill/>
            <a:miter lim="800000"/>
            <a:headEnd/>
            <a:tailEnd/>
          </a:ln>
        </p:spPr>
        <p:txBody>
          <a:bodyPr lIns="91815" tIns="45907" rIns="91815" bIns="45907" anchor="b"/>
          <a:lstStyle/>
          <a:p>
            <a:pPr algn="r" fontAlgn="base">
              <a:spcBef>
                <a:spcPct val="0"/>
              </a:spcBef>
              <a:spcAft>
                <a:spcPct val="0"/>
              </a:spcAft>
            </a:pPr>
            <a:fld id="{8FE9EFE3-4AC1-412F-AFA3-7396B6B0B0EB}" type="slidenum">
              <a:rPr lang="en-GB" altLang="en-US" sz="1200">
                <a:solidFill>
                  <a:prstClr val="black"/>
                </a:solidFill>
                <a:latin typeface="Arial" charset="0"/>
              </a:rPr>
              <a:pPr algn="r" fontAlgn="base">
                <a:spcBef>
                  <a:spcPct val="0"/>
                </a:spcBef>
                <a:spcAft>
                  <a:spcPct val="0"/>
                </a:spcAft>
              </a:pPr>
              <a:t>29</a:t>
            </a:fld>
            <a:endParaRPr lang="en-GB" altLang="en-US" sz="1200">
              <a:solidFill>
                <a:prstClr val="black"/>
              </a:solidFill>
              <a:latin typeface="Arial" charset="0"/>
            </a:endParaRPr>
          </a:p>
        </p:txBody>
      </p:sp>
    </p:spTree>
    <p:extLst>
      <p:ext uri="{BB962C8B-B14F-4D97-AF65-F5344CB8AC3E}">
        <p14:creationId xmlns:p14="http://schemas.microsoft.com/office/powerpoint/2010/main" val="298592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0" y="1412875"/>
            <a:ext cx="9144000" cy="0"/>
          </a:xfrm>
          <a:prstGeom prst="line">
            <a:avLst/>
          </a:prstGeom>
          <a:noFill/>
          <a:ln w="38100">
            <a:solidFill>
              <a:srgbClr val="008CD6"/>
            </a:solidFill>
            <a:round/>
            <a:headEnd/>
            <a:tailEnd/>
          </a:ln>
          <a:effectLst/>
          <a:extLst/>
        </p:spPr>
        <p:txBody>
          <a:bodyPr/>
          <a:lstStyle/>
          <a:p>
            <a:pPr algn="ctr" fontAlgn="base">
              <a:spcBef>
                <a:spcPct val="0"/>
              </a:spcBef>
              <a:spcAft>
                <a:spcPct val="0"/>
              </a:spcAft>
              <a:defRPr/>
            </a:pPr>
            <a:endParaRPr lang="en-NZ" dirty="0">
              <a:solidFill>
                <a:srgbClr val="000000"/>
              </a:solidFill>
              <a:latin typeface="Arial" charset="0"/>
            </a:endParaRPr>
          </a:p>
        </p:txBody>
      </p:sp>
      <p:sp>
        <p:nvSpPr>
          <p:cNvPr id="5" name="Text Box 4"/>
          <p:cNvSpPr txBox="1">
            <a:spLocks noChangeArrowheads="1"/>
          </p:cNvSpPr>
          <p:nvPr/>
        </p:nvSpPr>
        <p:spPr bwMode="auto">
          <a:xfrm>
            <a:off x="0" y="0"/>
            <a:ext cx="9144000" cy="1366838"/>
          </a:xfrm>
          <a:prstGeom prst="rect">
            <a:avLst/>
          </a:prstGeom>
          <a:solidFill>
            <a:srgbClr val="183169"/>
          </a:solidFill>
          <a:ln w="38100" algn="ctr">
            <a:solidFill>
              <a:srgbClr val="183169"/>
            </a:solidFill>
            <a:miter lim="800000"/>
            <a:headEnd/>
            <a:tailEnd/>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defRPr/>
            </a:pPr>
            <a:endParaRPr lang="en-US" dirty="0" smtClean="0">
              <a:solidFill>
                <a:srgbClr val="000000"/>
              </a:solidFill>
            </a:endParaRPr>
          </a:p>
        </p:txBody>
      </p:sp>
      <p:pic>
        <p:nvPicPr>
          <p:cNvPr id="6" name="Picture 8" descr="Counties-Manukau_CMYK_REV"/>
          <p:cNvPicPr>
            <a:picLocks noChangeAspect="1" noChangeArrowheads="1"/>
          </p:cNvPicPr>
          <p:nvPr/>
        </p:nvPicPr>
        <p:blipFill>
          <a:blip r:embed="rId2" cstate="print"/>
          <a:srcRect/>
          <a:stretch>
            <a:fillRect/>
          </a:stretch>
        </p:blipFill>
        <p:spPr bwMode="auto">
          <a:xfrm>
            <a:off x="7524750" y="188913"/>
            <a:ext cx="1349375" cy="1081087"/>
          </a:xfrm>
          <a:prstGeom prst="rect">
            <a:avLst/>
          </a:prstGeom>
          <a:noFill/>
          <a:ln w="9525">
            <a:noFill/>
            <a:miter lim="800000"/>
            <a:headEnd/>
            <a:tailEnd/>
          </a:ln>
        </p:spPr>
      </p:pic>
      <p:sp>
        <p:nvSpPr>
          <p:cNvPr id="7" name="Text Box 7"/>
          <p:cNvSpPr txBox="1">
            <a:spLocks noChangeArrowheads="1"/>
          </p:cNvSpPr>
          <p:nvPr/>
        </p:nvSpPr>
        <p:spPr bwMode="auto">
          <a:xfrm>
            <a:off x="0" y="6165850"/>
            <a:ext cx="9144000" cy="692150"/>
          </a:xfrm>
          <a:prstGeom prst="rect">
            <a:avLst/>
          </a:prstGeom>
          <a:solidFill>
            <a:srgbClr val="183169"/>
          </a:solidFill>
          <a:ln w="38100" algn="ctr">
            <a:solidFill>
              <a:srgbClr val="183169"/>
            </a:solidFill>
            <a:miter lim="800000"/>
            <a:headEnd/>
            <a:tailEnd/>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defRPr/>
            </a:pPr>
            <a:endParaRPr lang="en-US" dirty="0" smtClean="0">
              <a:solidFill>
                <a:srgbClr val="000000"/>
              </a:solidFill>
            </a:endParaRPr>
          </a:p>
        </p:txBody>
      </p:sp>
      <p:sp>
        <p:nvSpPr>
          <p:cNvPr id="8" name="Line 8"/>
          <p:cNvSpPr>
            <a:spLocks noChangeShapeType="1"/>
          </p:cNvSpPr>
          <p:nvPr/>
        </p:nvSpPr>
        <p:spPr bwMode="auto">
          <a:xfrm>
            <a:off x="0" y="6165850"/>
            <a:ext cx="9144000" cy="0"/>
          </a:xfrm>
          <a:prstGeom prst="line">
            <a:avLst/>
          </a:prstGeom>
          <a:noFill/>
          <a:ln w="38100">
            <a:solidFill>
              <a:srgbClr val="008CD6"/>
            </a:solidFill>
            <a:round/>
            <a:headEnd/>
            <a:tailEnd/>
          </a:ln>
          <a:effectLst/>
          <a:extLst/>
        </p:spPr>
        <p:txBody>
          <a:bodyPr/>
          <a:lstStyle/>
          <a:p>
            <a:pPr algn="ctr" fontAlgn="base">
              <a:spcBef>
                <a:spcPct val="0"/>
              </a:spcBef>
              <a:spcAft>
                <a:spcPct val="0"/>
              </a:spcAft>
              <a:defRPr/>
            </a:pPr>
            <a:endParaRPr lang="en-NZ" dirty="0">
              <a:solidFill>
                <a:srgbClr val="000000"/>
              </a:solidFill>
              <a:latin typeface="Arial" charset="0"/>
            </a:endParaRPr>
          </a:p>
        </p:txBody>
      </p:sp>
      <p:sp>
        <p:nvSpPr>
          <p:cNvPr id="48130" name="Rectangle 2"/>
          <p:cNvSpPr>
            <a:spLocks noGrp="1" noChangeArrowheads="1"/>
          </p:cNvSpPr>
          <p:nvPr>
            <p:ph type="subTitle" idx="1"/>
          </p:nvPr>
        </p:nvSpPr>
        <p:spPr>
          <a:xfrm>
            <a:off x="1403350" y="3284538"/>
            <a:ext cx="6400800" cy="1512887"/>
          </a:xfrm>
        </p:spPr>
        <p:txBody>
          <a:bodyPr/>
          <a:lstStyle>
            <a:lvl1pPr marL="0" indent="0" algn="ctr">
              <a:buFontTx/>
              <a:buNone/>
              <a:defRPr sz="3000"/>
            </a:lvl1pPr>
          </a:lstStyle>
          <a:p>
            <a:pPr lvl="0"/>
            <a:r>
              <a:rPr lang="en-GB" noProof="0" smtClean="0"/>
              <a:t>Click to add subtitle</a:t>
            </a:r>
          </a:p>
        </p:txBody>
      </p:sp>
      <p:sp>
        <p:nvSpPr>
          <p:cNvPr id="48134" name="Rectangle 6"/>
          <p:cNvSpPr>
            <a:spLocks noGrp="1" noChangeArrowheads="1"/>
          </p:cNvSpPr>
          <p:nvPr>
            <p:ph type="ctrTitle"/>
          </p:nvPr>
        </p:nvSpPr>
        <p:spPr>
          <a:xfrm>
            <a:off x="685800" y="2130425"/>
            <a:ext cx="7772400" cy="1011238"/>
          </a:xfrm>
        </p:spPr>
        <p:txBody>
          <a:bodyPr/>
          <a:lstStyle>
            <a:lvl1pPr algn="ctr">
              <a:defRPr sz="4800">
                <a:solidFill>
                  <a:schemeClr val="tx1"/>
                </a:solidFill>
              </a:defRPr>
            </a:lvl1pPr>
          </a:lstStyle>
          <a:p>
            <a:pPr lvl="0"/>
            <a:r>
              <a:rPr lang="en-GB" noProof="0" smtClean="0"/>
              <a:t>Click to add master title </a:t>
            </a:r>
          </a:p>
        </p:txBody>
      </p:sp>
    </p:spTree>
    <p:extLst>
      <p:ext uri="{BB962C8B-B14F-4D97-AF65-F5344CB8AC3E}">
        <p14:creationId xmlns:p14="http://schemas.microsoft.com/office/powerpoint/2010/main" val="4230434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76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260350"/>
            <a:ext cx="6219825"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525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981200"/>
            <a:ext cx="8229600" cy="3886200"/>
          </a:xfrm>
        </p:spPr>
        <p:txBody>
          <a:bodyPr/>
          <a:lstStyle/>
          <a:p>
            <a:pPr lvl="0"/>
            <a:endParaRPr lang="en-NZ" noProof="0"/>
          </a:p>
        </p:txBody>
      </p:sp>
      <p:sp>
        <p:nvSpPr>
          <p:cNvPr id="4" name="Rectangle 2"/>
          <p:cNvSpPr>
            <a:spLocks noGrp="1" noChangeArrowheads="1"/>
          </p:cNvSpPr>
          <p:nvPr>
            <p:ph type="ftr" sz="quarter" idx="10"/>
          </p:nvPr>
        </p:nvSpPr>
        <p:spPr>
          <a:xfrm>
            <a:off x="3124200" y="6248400"/>
            <a:ext cx="2895600" cy="457200"/>
          </a:xfrm>
          <a:prstGeom prst="rect">
            <a:avLst/>
          </a:prstGeom>
        </p:spPr>
        <p:txBody>
          <a:bodyPr/>
          <a:lstStyle>
            <a:lvl1pPr algn="ctr">
              <a:defRPr/>
            </a:lvl1pPr>
          </a:lstStyle>
          <a:p>
            <a:pPr fontAlgn="base">
              <a:spcBef>
                <a:spcPct val="0"/>
              </a:spcBef>
              <a:spcAft>
                <a:spcPct val="0"/>
              </a:spcAft>
              <a:defRPr/>
            </a:pPr>
            <a:endParaRPr lang="en-GB" altLang="en-US">
              <a:solidFill>
                <a:srgbClr val="000000"/>
              </a:solidFill>
              <a:latin typeface="Arial" charset="0"/>
            </a:endParaRPr>
          </a:p>
        </p:txBody>
      </p:sp>
      <p:sp>
        <p:nvSpPr>
          <p:cNvPr id="5" name="Rectangle 3"/>
          <p:cNvSpPr>
            <a:spLocks noGrp="1" noChangeArrowheads="1"/>
          </p:cNvSpPr>
          <p:nvPr>
            <p:ph type="sldNum" sz="quarter" idx="11"/>
          </p:nvPr>
        </p:nvSpPr>
        <p:spPr>
          <a:xfrm>
            <a:off x="6553200" y="6248400"/>
            <a:ext cx="2133600" cy="457200"/>
          </a:xfrm>
          <a:prstGeom prst="rect">
            <a:avLst/>
          </a:prstGeom>
        </p:spPr>
        <p:txBody>
          <a:bodyPr/>
          <a:lstStyle>
            <a:lvl1pPr algn="ctr">
              <a:defRPr/>
            </a:lvl1pPr>
          </a:lstStyle>
          <a:p>
            <a:pPr fontAlgn="base">
              <a:spcBef>
                <a:spcPct val="0"/>
              </a:spcBef>
              <a:spcAft>
                <a:spcPct val="0"/>
              </a:spcAft>
              <a:defRPr/>
            </a:pPr>
            <a:fld id="{CA7156B0-9B62-4D9A-9D75-C606C356229A}" type="slidenum">
              <a:rPr lang="en-GB" altLang="en-US">
                <a:solidFill>
                  <a:srgbClr val="000000"/>
                </a:solidFill>
                <a:latin typeface="Arial" charset="0"/>
              </a:rPr>
              <a:pPr fontAlgn="base">
                <a:spcBef>
                  <a:spcPct val="0"/>
                </a:spcBef>
                <a:spcAft>
                  <a:spcPct val="0"/>
                </a:spcAft>
                <a:defRPr/>
              </a:pPr>
              <a:t>‹#›</a:t>
            </a:fld>
            <a:endParaRPr lang="en-GB" altLang="en-US">
              <a:solidFill>
                <a:srgbClr val="000000"/>
              </a:solidFill>
              <a:latin typeface="Arial" charset="0"/>
            </a:endParaRPr>
          </a:p>
        </p:txBody>
      </p:sp>
      <p:sp>
        <p:nvSpPr>
          <p:cNvPr id="6" name="Rectangle 16"/>
          <p:cNvSpPr>
            <a:spLocks noGrp="1" noChangeArrowheads="1"/>
          </p:cNvSpPr>
          <p:nvPr>
            <p:ph type="dt" sz="half" idx="12"/>
          </p:nvPr>
        </p:nvSpPr>
        <p:spPr>
          <a:xfrm>
            <a:off x="457200" y="6245225"/>
            <a:ext cx="2133600" cy="476250"/>
          </a:xfrm>
          <a:prstGeom prst="rect">
            <a:avLst/>
          </a:prstGeom>
        </p:spPr>
        <p:txBody>
          <a:bodyPr/>
          <a:lstStyle>
            <a:lvl1pPr algn="ctr">
              <a:defRPr/>
            </a:lvl1pPr>
          </a:lstStyle>
          <a:p>
            <a:pPr fontAlgn="base">
              <a:spcBef>
                <a:spcPct val="0"/>
              </a:spcBef>
              <a:spcAft>
                <a:spcPct val="0"/>
              </a:spcAft>
              <a:defRPr/>
            </a:pPr>
            <a:endParaRPr lang="en-GB" altLang="en-US">
              <a:solidFill>
                <a:srgbClr val="000000"/>
              </a:solidFill>
              <a:latin typeface="Arial" charset="0"/>
            </a:endParaRPr>
          </a:p>
        </p:txBody>
      </p:sp>
    </p:spTree>
    <p:extLst>
      <p:ext uri="{BB962C8B-B14F-4D97-AF65-F5344CB8AC3E}">
        <p14:creationId xmlns:p14="http://schemas.microsoft.com/office/powerpoint/2010/main" val="304854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0038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0014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3630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19402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78941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12768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74190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0964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38775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22596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782771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7344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58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007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395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7033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02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40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2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323850" y="1700213"/>
            <a:ext cx="84963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Line 9"/>
          <p:cNvSpPr>
            <a:spLocks noChangeShapeType="1"/>
          </p:cNvSpPr>
          <p:nvPr/>
        </p:nvSpPr>
        <p:spPr bwMode="auto">
          <a:xfrm>
            <a:off x="0" y="1412875"/>
            <a:ext cx="9144000" cy="0"/>
          </a:xfrm>
          <a:prstGeom prst="line">
            <a:avLst/>
          </a:prstGeom>
          <a:noFill/>
          <a:ln w="38100">
            <a:solidFill>
              <a:srgbClr val="008CD6"/>
            </a:solidFill>
            <a:round/>
            <a:headEnd/>
            <a:tailEnd/>
          </a:ln>
          <a:effectLst/>
          <a:extLst/>
        </p:spPr>
        <p:txBody>
          <a:bodyPr/>
          <a:lstStyle/>
          <a:p>
            <a:pPr algn="ctr" fontAlgn="base">
              <a:spcBef>
                <a:spcPct val="0"/>
              </a:spcBef>
              <a:spcAft>
                <a:spcPct val="0"/>
              </a:spcAft>
              <a:defRPr/>
            </a:pPr>
            <a:endParaRPr lang="en-NZ" dirty="0">
              <a:solidFill>
                <a:srgbClr val="000000"/>
              </a:solidFill>
              <a:latin typeface="Arial" charset="0"/>
            </a:endParaRPr>
          </a:p>
        </p:txBody>
      </p:sp>
      <p:sp>
        <p:nvSpPr>
          <p:cNvPr id="1028" name="Text Box 17"/>
          <p:cNvSpPr txBox="1">
            <a:spLocks noChangeArrowheads="1"/>
          </p:cNvSpPr>
          <p:nvPr/>
        </p:nvSpPr>
        <p:spPr bwMode="auto">
          <a:xfrm>
            <a:off x="0" y="0"/>
            <a:ext cx="9144000" cy="1366838"/>
          </a:xfrm>
          <a:prstGeom prst="rect">
            <a:avLst/>
          </a:prstGeom>
          <a:solidFill>
            <a:srgbClr val="183169"/>
          </a:solidFill>
          <a:ln w="38100" algn="ctr">
            <a:solidFill>
              <a:srgbClr val="183169"/>
            </a:solidFill>
            <a:miter lim="800000"/>
            <a:headEnd/>
            <a:tailEnd/>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defRPr/>
            </a:pPr>
            <a:endParaRPr lang="en-US" dirty="0" smtClean="0">
              <a:solidFill>
                <a:srgbClr val="000000"/>
              </a:solidFill>
            </a:endParaRPr>
          </a:p>
        </p:txBody>
      </p:sp>
      <p:pic>
        <p:nvPicPr>
          <p:cNvPr id="28677" name="Picture 18" descr="Counties-Manukau_CMYK_REV"/>
          <p:cNvPicPr>
            <a:picLocks noChangeAspect="1" noChangeArrowheads="1"/>
          </p:cNvPicPr>
          <p:nvPr/>
        </p:nvPicPr>
        <p:blipFill>
          <a:blip r:embed="rId14" cstate="print"/>
          <a:srcRect/>
          <a:stretch>
            <a:fillRect/>
          </a:stretch>
        </p:blipFill>
        <p:spPr bwMode="auto">
          <a:xfrm>
            <a:off x="7524750" y="188913"/>
            <a:ext cx="1349375" cy="1081087"/>
          </a:xfrm>
          <a:prstGeom prst="rect">
            <a:avLst/>
          </a:prstGeom>
          <a:noFill/>
          <a:ln w="9525">
            <a:noFill/>
            <a:miter lim="800000"/>
            <a:headEnd/>
            <a:tailEnd/>
          </a:ln>
        </p:spPr>
      </p:pic>
      <p:sp>
        <p:nvSpPr>
          <p:cNvPr id="28678" name="Rectangle 21"/>
          <p:cNvSpPr>
            <a:spLocks noGrp="1" noChangeArrowheads="1"/>
          </p:cNvSpPr>
          <p:nvPr>
            <p:ph type="title"/>
          </p:nvPr>
        </p:nvSpPr>
        <p:spPr bwMode="auto">
          <a:xfrm>
            <a:off x="323850" y="260350"/>
            <a:ext cx="6840538"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624741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itchFamily="34" charset="0"/>
        </a:defRPr>
      </a:lvl2pPr>
      <a:lvl3pPr algn="l" rtl="0" eaLnBrk="0" fontAlgn="base" hangingPunct="0">
        <a:spcBef>
          <a:spcPct val="0"/>
        </a:spcBef>
        <a:spcAft>
          <a:spcPct val="0"/>
        </a:spcAft>
        <a:defRPr sz="4400">
          <a:solidFill>
            <a:schemeClr val="bg1"/>
          </a:solidFill>
          <a:latin typeface="Calibri" pitchFamily="34" charset="0"/>
        </a:defRPr>
      </a:lvl3pPr>
      <a:lvl4pPr algn="l" rtl="0" eaLnBrk="0" fontAlgn="base" hangingPunct="0">
        <a:spcBef>
          <a:spcPct val="0"/>
        </a:spcBef>
        <a:spcAft>
          <a:spcPct val="0"/>
        </a:spcAft>
        <a:defRPr sz="4400">
          <a:solidFill>
            <a:schemeClr val="bg1"/>
          </a:solidFill>
          <a:latin typeface="Calibri" pitchFamily="34" charset="0"/>
        </a:defRPr>
      </a:lvl4pPr>
      <a:lvl5pPr algn="l" rtl="0" eaLnBrk="0" fontAlgn="base" hangingPunct="0">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66E7F-4FAE-43FC-8036-5CACBB0971FE}" type="datetimeFigureOut">
              <a:rPr lang="en-NZ" smtClean="0">
                <a:solidFill>
                  <a:prstClr val="black">
                    <a:tint val="75000"/>
                  </a:prstClr>
                </a:solidFill>
              </a:rPr>
              <a:pPr/>
              <a:t>23/07/2018</a:t>
            </a:fld>
            <a:endParaRPr lang="en-NZ">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9ECFB-B550-4536-B3E6-56FE4DAA46A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495173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4294967295"/>
          </p:nvPr>
        </p:nvSpPr>
        <p:spPr>
          <a:xfrm>
            <a:off x="1835696" y="4365104"/>
            <a:ext cx="6400800" cy="1296988"/>
          </a:xfrm>
        </p:spPr>
        <p:txBody>
          <a:bodyPr/>
          <a:lstStyle/>
          <a:p>
            <a:pPr marL="0" indent="0">
              <a:buNone/>
            </a:pPr>
            <a:r>
              <a:rPr lang="en-NZ" b="1" dirty="0" smtClean="0"/>
              <a:t>Jeff Garrett  </a:t>
            </a:r>
          </a:p>
          <a:p>
            <a:endParaRPr lang="en-NZ" b="1" dirty="0" smtClean="0"/>
          </a:p>
        </p:txBody>
      </p:sp>
      <p:sp>
        <p:nvSpPr>
          <p:cNvPr id="2" name="Title 1"/>
          <p:cNvSpPr>
            <a:spLocks noGrp="1"/>
          </p:cNvSpPr>
          <p:nvPr>
            <p:ph type="title" idx="4294967295"/>
          </p:nvPr>
        </p:nvSpPr>
        <p:spPr>
          <a:xfrm>
            <a:off x="899592" y="2060848"/>
            <a:ext cx="7772400" cy="1470025"/>
          </a:xfrm>
        </p:spPr>
        <p:txBody>
          <a:bodyPr>
            <a:normAutofit fontScale="90000"/>
          </a:bodyPr>
          <a:lstStyle/>
          <a:p>
            <a:pPr algn="ctr">
              <a:defRPr/>
            </a:pPr>
            <a:r>
              <a:rPr lang="en-NZ" b="1" dirty="0" smtClean="0">
                <a:solidFill>
                  <a:schemeClr val="tx1"/>
                </a:solidFill>
              </a:rPr>
              <a:t>Inflammatory Airways Disorders – Using Biomarkers to target therapy</a:t>
            </a:r>
            <a:endParaRPr lang="en-NZ" b="1" dirty="0">
              <a:solidFill>
                <a:schemeClr val="tx1"/>
              </a:solidFill>
            </a:endParaRPr>
          </a:p>
        </p:txBody>
      </p:sp>
    </p:spTree>
    <p:extLst>
      <p:ext uri="{BB962C8B-B14F-4D97-AF65-F5344CB8AC3E}">
        <p14:creationId xmlns:p14="http://schemas.microsoft.com/office/powerpoint/2010/main" val="1010504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1520" y="289367"/>
            <a:ext cx="6840538"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itchFamily="34" charset="0"/>
              </a:defRPr>
            </a:lvl2pPr>
            <a:lvl3pPr algn="l" rtl="0" eaLnBrk="0" fontAlgn="base" hangingPunct="0">
              <a:spcBef>
                <a:spcPct val="0"/>
              </a:spcBef>
              <a:spcAft>
                <a:spcPct val="0"/>
              </a:spcAft>
              <a:defRPr sz="4400">
                <a:solidFill>
                  <a:schemeClr val="bg1"/>
                </a:solidFill>
                <a:latin typeface="Calibri" pitchFamily="34" charset="0"/>
              </a:defRPr>
            </a:lvl3pPr>
            <a:lvl4pPr algn="l" rtl="0" eaLnBrk="0" fontAlgn="base" hangingPunct="0">
              <a:spcBef>
                <a:spcPct val="0"/>
              </a:spcBef>
              <a:spcAft>
                <a:spcPct val="0"/>
              </a:spcAft>
              <a:defRPr sz="4400">
                <a:solidFill>
                  <a:schemeClr val="bg1"/>
                </a:solidFill>
                <a:latin typeface="Calibri" pitchFamily="34" charset="0"/>
              </a:defRPr>
            </a:lvl4pPr>
            <a:lvl5pPr algn="l" rtl="0" eaLnBrk="0" fontAlgn="base" hangingPunct="0">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NZ" altLang="en-US" sz="3200" b="1" kern="0" dirty="0" smtClean="0">
                <a:solidFill>
                  <a:srgbClr val="FFFFFF"/>
                </a:solidFill>
              </a:rPr>
              <a:t>The ideal biomarker</a:t>
            </a:r>
            <a:endParaRPr lang="en-GB" altLang="en-US" sz="3200" b="1" kern="0" dirty="0" smtClean="0">
              <a:solidFill>
                <a:srgbClr val="FFFFFF"/>
              </a:solidFill>
            </a:endParaRPr>
          </a:p>
        </p:txBody>
      </p:sp>
      <p:sp>
        <p:nvSpPr>
          <p:cNvPr id="4" name="Content Placeholder 3"/>
          <p:cNvSpPr>
            <a:spLocks noGrp="1"/>
          </p:cNvSpPr>
          <p:nvPr>
            <p:ph idx="4294967295"/>
          </p:nvPr>
        </p:nvSpPr>
        <p:spPr>
          <a:xfrm>
            <a:off x="0" y="1700213"/>
            <a:ext cx="8496300" cy="4824412"/>
          </a:xfrm>
        </p:spPr>
        <p:txBody>
          <a:bodyPr/>
          <a:lstStyle/>
          <a:p>
            <a:r>
              <a:rPr lang="en-NZ" sz="2000" dirty="0" smtClean="0"/>
              <a:t>Indicates a key pathophysiological process </a:t>
            </a:r>
          </a:p>
          <a:p>
            <a:r>
              <a:rPr lang="en-NZ" sz="2000" dirty="0" smtClean="0"/>
              <a:t>May be used to distinguish a particular phenotype </a:t>
            </a:r>
            <a:r>
              <a:rPr lang="en-NZ" sz="2000" b="1" dirty="0" smtClean="0"/>
              <a:t>(</a:t>
            </a:r>
            <a:r>
              <a:rPr lang="en-NZ" sz="2000" b="1" dirty="0" err="1" smtClean="0"/>
              <a:t>eg</a:t>
            </a:r>
            <a:r>
              <a:rPr lang="en-NZ" sz="2000" b="1" dirty="0" smtClean="0"/>
              <a:t> eosinophilic, </a:t>
            </a:r>
            <a:r>
              <a:rPr lang="en-NZ" sz="2000" b="1" dirty="0" err="1" smtClean="0"/>
              <a:t>neutrophilic</a:t>
            </a:r>
            <a:r>
              <a:rPr lang="en-NZ" sz="2000" b="1" dirty="0" smtClean="0"/>
              <a:t>, mixed, </a:t>
            </a:r>
            <a:r>
              <a:rPr lang="en-NZ" sz="2000" b="1" dirty="0" err="1" smtClean="0"/>
              <a:t>paucigranulocytic</a:t>
            </a:r>
            <a:r>
              <a:rPr lang="en-NZ" sz="2000" b="1" dirty="0" smtClean="0"/>
              <a:t>)</a:t>
            </a:r>
          </a:p>
          <a:p>
            <a:r>
              <a:rPr lang="en-NZ" sz="2000" dirty="0" smtClean="0"/>
              <a:t>Is responsive to changes in disease  activity</a:t>
            </a:r>
          </a:p>
          <a:p>
            <a:r>
              <a:rPr lang="en-NZ" sz="2000" dirty="0" smtClean="0"/>
              <a:t>Is responsive to changes in pathophysiology mediated by treatment intervention</a:t>
            </a:r>
          </a:p>
          <a:p>
            <a:r>
              <a:rPr lang="en-NZ" sz="2000" dirty="0" smtClean="0"/>
              <a:t>Is responsive within a time frame which precedes changes in clinical status and permits pre-emptive interventions</a:t>
            </a:r>
          </a:p>
          <a:p>
            <a:r>
              <a:rPr lang="en-NZ" sz="2000" b="1" dirty="0" smtClean="0"/>
              <a:t>Is easily measured</a:t>
            </a:r>
          </a:p>
          <a:p>
            <a:r>
              <a:rPr lang="en-NZ" sz="2000" dirty="0" smtClean="0"/>
              <a:t>Is minimally invasive</a:t>
            </a:r>
          </a:p>
          <a:p>
            <a:r>
              <a:rPr lang="en-NZ" sz="2000" dirty="0" smtClean="0"/>
              <a:t>Is reproducible</a:t>
            </a:r>
          </a:p>
          <a:p>
            <a:r>
              <a:rPr lang="en-NZ" sz="2000" dirty="0" smtClean="0"/>
              <a:t>Is properly validated</a:t>
            </a:r>
          </a:p>
        </p:txBody>
      </p:sp>
    </p:spTree>
    <p:extLst>
      <p:ext uri="{BB962C8B-B14F-4D97-AF65-F5344CB8AC3E}">
        <p14:creationId xmlns:p14="http://schemas.microsoft.com/office/powerpoint/2010/main" val="4194337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0" y="19050"/>
            <a:ext cx="8229600" cy="1192213"/>
          </a:xfrm>
        </p:spPr>
        <p:txBody>
          <a:bodyPr/>
          <a:lstStyle/>
          <a:p>
            <a:pPr eaLnBrk="1" hangingPunct="1"/>
            <a:r>
              <a:rPr lang="en-US" altLang="en-US" b="1" dirty="0" smtClean="0"/>
              <a:t>Airway Inflammation</a:t>
            </a:r>
            <a:endParaRPr lang="en-GB" altLang="en-US" b="1" dirty="0" smtClean="0"/>
          </a:p>
        </p:txBody>
      </p:sp>
      <p:sp>
        <p:nvSpPr>
          <p:cNvPr id="19458" name="Rectangle 3"/>
          <p:cNvSpPr>
            <a:spLocks noGrp="1" noChangeArrowheads="1"/>
          </p:cNvSpPr>
          <p:nvPr>
            <p:ph type="body" idx="4294967295"/>
          </p:nvPr>
        </p:nvSpPr>
        <p:spPr>
          <a:xfrm>
            <a:off x="990600" y="1412875"/>
            <a:ext cx="8153400" cy="4114800"/>
          </a:xfrm>
        </p:spPr>
        <p:txBody>
          <a:bodyPr/>
          <a:lstStyle/>
          <a:p>
            <a:pPr marL="365125" indent="-365125" eaLnBrk="1" hangingPunct="1"/>
            <a:r>
              <a:rPr lang="en-US" altLang="en-US" sz="2800" dirty="0" smtClean="0"/>
              <a:t>Underlying pathology in asthma (+</a:t>
            </a:r>
            <a:r>
              <a:rPr lang="en-US" altLang="en-US" sz="2800" dirty="0" err="1" smtClean="0"/>
              <a:t>impt</a:t>
            </a:r>
            <a:r>
              <a:rPr lang="en-US" altLang="en-US" sz="2800" dirty="0" smtClean="0"/>
              <a:t> in COPD)</a:t>
            </a:r>
          </a:p>
          <a:p>
            <a:pPr marL="365125" indent="-365125" eaLnBrk="1" hangingPunct="1"/>
            <a:r>
              <a:rPr lang="en-US" altLang="en-US" sz="2800" dirty="0" smtClean="0"/>
              <a:t>No good test to measure degree of airway inflammation</a:t>
            </a:r>
          </a:p>
          <a:p>
            <a:pPr marL="365125" indent="-365125" eaLnBrk="1" hangingPunct="1"/>
            <a:r>
              <a:rPr lang="en-US" altLang="en-US" sz="2800" dirty="0" smtClean="0"/>
              <a:t>Biomarker measurement:</a:t>
            </a:r>
          </a:p>
          <a:p>
            <a:pPr marL="365125" indent="-365125" eaLnBrk="1" hangingPunct="1">
              <a:buFont typeface="Wingdings" pitchFamily="2" charset="2"/>
              <a:buNone/>
            </a:pPr>
            <a:r>
              <a:rPr lang="en-US" altLang="en-US" sz="2800" dirty="0" smtClean="0"/>
              <a:t>       bronchoscopy: BAL/bronchial biopsy </a:t>
            </a:r>
          </a:p>
          <a:p>
            <a:pPr marL="365125" indent="-365125" eaLnBrk="1" hangingPunct="1">
              <a:buFont typeface="Wingdings" pitchFamily="2" charset="2"/>
              <a:buNone/>
            </a:pPr>
            <a:r>
              <a:rPr lang="en-US" altLang="en-US" sz="2800" dirty="0" smtClean="0"/>
              <a:t>	   </a:t>
            </a:r>
            <a:r>
              <a:rPr lang="en-US" altLang="en-US" sz="2800" b="1" dirty="0" smtClean="0"/>
              <a:t>induced sputum </a:t>
            </a:r>
            <a:endParaRPr lang="en-US" altLang="en-US" sz="2800" dirty="0" smtClean="0"/>
          </a:p>
          <a:p>
            <a:pPr marL="365125" indent="-365125" eaLnBrk="1" hangingPunct="1">
              <a:buFont typeface="Wingdings" pitchFamily="2" charset="2"/>
              <a:buNone/>
            </a:pPr>
            <a:r>
              <a:rPr lang="en-US" altLang="en-US" sz="2800" dirty="0" smtClean="0"/>
              <a:t>   	   </a:t>
            </a:r>
            <a:r>
              <a:rPr lang="en-US" altLang="en-US" sz="2800" b="1" dirty="0" smtClean="0"/>
              <a:t>exhaled nitric oxide (</a:t>
            </a:r>
            <a:r>
              <a:rPr lang="en-US" altLang="en-US" sz="2800" b="1" dirty="0" err="1" smtClean="0"/>
              <a:t>eNO</a:t>
            </a:r>
            <a:r>
              <a:rPr lang="en-US" altLang="en-US" sz="2800" b="1" dirty="0" smtClean="0"/>
              <a:t>)</a:t>
            </a:r>
          </a:p>
          <a:p>
            <a:pPr marL="365125" indent="-365125" eaLnBrk="1" hangingPunct="1">
              <a:buFont typeface="Wingdings" pitchFamily="2" charset="2"/>
              <a:buNone/>
            </a:pPr>
            <a:r>
              <a:rPr lang="en-US" altLang="en-US" sz="2800" dirty="0" smtClean="0"/>
              <a:t>        </a:t>
            </a:r>
            <a:r>
              <a:rPr lang="en-US" altLang="en-US" sz="2800" b="1" dirty="0" smtClean="0"/>
              <a:t>blood eosinophil level</a:t>
            </a:r>
          </a:p>
          <a:p>
            <a:pPr marL="365125" indent="-365125" eaLnBrk="1" hangingPunct="1"/>
            <a:r>
              <a:rPr lang="en-US" altLang="en-US" sz="2800" dirty="0" smtClean="0"/>
              <a:t>Not widely available outside clinical trials but changing</a:t>
            </a:r>
            <a:endParaRPr lang="en-GB" altLang="en-US" dirty="0" smtClean="0"/>
          </a:p>
        </p:txBody>
      </p:sp>
    </p:spTree>
    <p:extLst>
      <p:ext uri="{BB962C8B-B14F-4D97-AF65-F5344CB8AC3E}">
        <p14:creationId xmlns:p14="http://schemas.microsoft.com/office/powerpoint/2010/main" val="362333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457200"/>
            <a:ext cx="8229600" cy="739775"/>
          </a:xfrm>
        </p:spPr>
        <p:txBody>
          <a:bodyPr/>
          <a:lstStyle/>
          <a:p>
            <a:pPr eaLnBrk="1" hangingPunct="1"/>
            <a:r>
              <a:rPr lang="en-US" altLang="en-US" sz="3200" b="1" smtClean="0"/>
              <a:t>Utility of Biomarkers –”Inflammometry”</a:t>
            </a:r>
          </a:p>
        </p:txBody>
      </p:sp>
      <p:sp>
        <p:nvSpPr>
          <p:cNvPr id="26626" name="Rectangle 3"/>
          <p:cNvSpPr>
            <a:spLocks noGrp="1" noChangeArrowheads="1"/>
          </p:cNvSpPr>
          <p:nvPr>
            <p:ph type="body" idx="4294967295"/>
          </p:nvPr>
        </p:nvSpPr>
        <p:spPr>
          <a:xfrm>
            <a:off x="0" y="1514475"/>
            <a:ext cx="8229600" cy="1873250"/>
          </a:xfrm>
        </p:spPr>
        <p:txBody>
          <a:bodyPr/>
          <a:lstStyle/>
          <a:p>
            <a:pPr eaLnBrk="1" hangingPunct="1">
              <a:lnSpc>
                <a:spcPct val="80000"/>
              </a:lnSpc>
            </a:pPr>
            <a:r>
              <a:rPr lang="en-US" altLang="en-US" sz="2000" smtClean="0"/>
              <a:t>The use of information gathered from measures of airway inflammation to guide assessment and treatment.</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Success with induced sputum eosinophil counts.</a:t>
            </a:r>
            <a:br>
              <a:rPr lang="en-US" altLang="en-US" sz="2000" smtClean="0"/>
            </a:br>
            <a:r>
              <a:rPr lang="en-US" altLang="en-US" sz="2000" smtClean="0"/>
              <a:t>(Gold standard)</a:t>
            </a:r>
            <a:br>
              <a:rPr lang="en-US" altLang="en-US" sz="2000" smtClean="0"/>
            </a:br>
            <a:endParaRPr lang="en-US" altLang="en-US" sz="400" smtClean="0"/>
          </a:p>
        </p:txBody>
      </p:sp>
      <p:grpSp>
        <p:nvGrpSpPr>
          <p:cNvPr id="37892" name="Group 4"/>
          <p:cNvGrpSpPr>
            <a:grpSpLocks/>
          </p:cNvGrpSpPr>
          <p:nvPr/>
        </p:nvGrpSpPr>
        <p:grpSpPr bwMode="auto">
          <a:xfrm>
            <a:off x="395288" y="2924175"/>
            <a:ext cx="3168650" cy="2511425"/>
            <a:chOff x="249" y="1842"/>
            <a:chExt cx="1996" cy="1582"/>
          </a:xfrm>
        </p:grpSpPr>
        <p:grpSp>
          <p:nvGrpSpPr>
            <p:cNvPr id="26638" name="Group 5"/>
            <p:cNvGrpSpPr>
              <a:grpSpLocks/>
            </p:cNvGrpSpPr>
            <p:nvPr/>
          </p:nvGrpSpPr>
          <p:grpSpPr bwMode="auto">
            <a:xfrm>
              <a:off x="249" y="2251"/>
              <a:ext cx="1498" cy="1173"/>
              <a:chOff x="249" y="2069"/>
              <a:chExt cx="1498" cy="1173"/>
            </a:xfrm>
          </p:grpSpPr>
          <p:sp>
            <p:nvSpPr>
              <p:cNvPr id="37894" name="Text Box 6"/>
              <p:cNvSpPr txBox="1">
                <a:spLocks noChangeArrowheads="1"/>
              </p:cNvSpPr>
              <p:nvPr/>
            </p:nvSpPr>
            <p:spPr bwMode="auto">
              <a:xfrm>
                <a:off x="295" y="2069"/>
                <a:ext cx="1452" cy="404"/>
              </a:xfrm>
              <a:prstGeom prst="rect">
                <a:avLst/>
              </a:prstGeom>
              <a:noFill/>
              <a:ln>
                <a:noFill/>
              </a:ln>
              <a:effectLst/>
              <a:extLst/>
            </p:spPr>
            <p:txBody>
              <a:bodyPr>
                <a:spAutoFit/>
              </a:bodyPr>
              <a:lstStyle/>
              <a:p>
                <a:pPr algn="ctr" fontAlgn="base">
                  <a:spcBef>
                    <a:spcPct val="20000"/>
                  </a:spcBef>
                  <a:spcAft>
                    <a:spcPct val="0"/>
                  </a:spcAft>
                  <a:defRPr/>
                </a:pPr>
                <a:r>
                  <a:rPr lang="en-US" altLang="en-US" b="1">
                    <a:solidFill>
                      <a:srgbClr val="990033"/>
                    </a:solidFill>
                    <a:effectLst>
                      <a:outerShdw blurRad="38100" dist="38100" dir="2700000" algn="tl">
                        <a:srgbClr val="C0C0C0"/>
                      </a:outerShdw>
                    </a:effectLst>
                    <a:latin typeface="Arial" charset="0"/>
                  </a:rPr>
                  <a:t>Predicts steroid responsive disease </a:t>
                </a:r>
              </a:p>
            </p:txBody>
          </p:sp>
          <p:sp>
            <p:nvSpPr>
              <p:cNvPr id="26641" name="Text Box 7"/>
              <p:cNvSpPr txBox="1">
                <a:spLocks noChangeArrowheads="1"/>
              </p:cNvSpPr>
              <p:nvPr/>
            </p:nvSpPr>
            <p:spPr bwMode="auto">
              <a:xfrm>
                <a:off x="249" y="2568"/>
                <a:ext cx="1270" cy="674"/>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1600" i="1">
                    <a:solidFill>
                      <a:srgbClr val="000000"/>
                    </a:solidFill>
                    <a:latin typeface="Arial" charset="0"/>
                  </a:rPr>
                  <a:t>Pavord  1999</a:t>
                </a:r>
                <a:br>
                  <a:rPr lang="en-US" altLang="en-US" sz="1600" i="1">
                    <a:solidFill>
                      <a:srgbClr val="000000"/>
                    </a:solidFill>
                    <a:latin typeface="Arial" charset="0"/>
                  </a:rPr>
                </a:br>
                <a:r>
                  <a:rPr lang="en-US" altLang="en-US" sz="1600" i="1">
                    <a:solidFill>
                      <a:srgbClr val="000000"/>
                    </a:solidFill>
                    <a:latin typeface="Arial" charset="0"/>
                  </a:rPr>
                  <a:t>Pizzichini 1999</a:t>
                </a:r>
                <a:br>
                  <a:rPr lang="en-US" altLang="en-US" sz="1600" i="1">
                    <a:solidFill>
                      <a:srgbClr val="000000"/>
                    </a:solidFill>
                    <a:latin typeface="Arial" charset="0"/>
                  </a:rPr>
                </a:br>
                <a:r>
                  <a:rPr lang="en-US" altLang="en-US" sz="1600" i="1">
                    <a:solidFill>
                      <a:srgbClr val="000000"/>
                    </a:solidFill>
                    <a:latin typeface="Arial" charset="0"/>
                  </a:rPr>
                  <a:t>Brightling 2000</a:t>
                </a:r>
                <a:br>
                  <a:rPr lang="en-US" altLang="en-US" sz="1600" i="1">
                    <a:solidFill>
                      <a:srgbClr val="000000"/>
                    </a:solidFill>
                    <a:latin typeface="Arial" charset="0"/>
                  </a:rPr>
                </a:br>
                <a:r>
                  <a:rPr lang="en-US" altLang="en-US" sz="1600" i="1">
                    <a:solidFill>
                      <a:srgbClr val="000000"/>
                    </a:solidFill>
                    <a:latin typeface="Arial" charset="0"/>
                  </a:rPr>
                  <a:t>Green 2002</a:t>
                </a:r>
              </a:p>
            </p:txBody>
          </p:sp>
        </p:grpSp>
        <p:sp>
          <p:nvSpPr>
            <p:cNvPr id="26639" name="Line 8"/>
            <p:cNvSpPr>
              <a:spLocks noChangeShapeType="1"/>
            </p:cNvSpPr>
            <p:nvPr/>
          </p:nvSpPr>
          <p:spPr bwMode="auto">
            <a:xfrm flipH="1">
              <a:off x="1156" y="1842"/>
              <a:ext cx="1089" cy="363"/>
            </a:xfrm>
            <a:prstGeom prst="line">
              <a:avLst/>
            </a:prstGeom>
            <a:noFill/>
            <a:ln w="22225">
              <a:solidFill>
                <a:srgbClr val="FF0000"/>
              </a:solidFill>
              <a:round/>
              <a:headEnd/>
              <a:tailEnd type="triangle" w="lg" len="lg"/>
            </a:ln>
          </p:spPr>
          <p:txBody>
            <a:bodyPr/>
            <a:lstStyle/>
            <a:p>
              <a:pPr fontAlgn="base">
                <a:spcBef>
                  <a:spcPct val="0"/>
                </a:spcBef>
                <a:spcAft>
                  <a:spcPct val="0"/>
                </a:spcAft>
              </a:pPr>
              <a:endParaRPr lang="en-US">
                <a:solidFill>
                  <a:srgbClr val="000000"/>
                </a:solidFill>
                <a:latin typeface="Arial" charset="0"/>
              </a:endParaRPr>
            </a:p>
          </p:txBody>
        </p:sp>
      </p:grpSp>
      <p:grpSp>
        <p:nvGrpSpPr>
          <p:cNvPr id="37897" name="Group 9"/>
          <p:cNvGrpSpPr>
            <a:grpSpLocks/>
          </p:cNvGrpSpPr>
          <p:nvPr/>
        </p:nvGrpSpPr>
        <p:grpSpPr bwMode="auto">
          <a:xfrm>
            <a:off x="2843213" y="2852738"/>
            <a:ext cx="3024187" cy="2525712"/>
            <a:chOff x="1791" y="1797"/>
            <a:chExt cx="1905" cy="1591"/>
          </a:xfrm>
        </p:grpSpPr>
        <p:grpSp>
          <p:nvGrpSpPr>
            <p:cNvPr id="26634" name="Group 10"/>
            <p:cNvGrpSpPr>
              <a:grpSpLocks/>
            </p:cNvGrpSpPr>
            <p:nvPr/>
          </p:nvGrpSpPr>
          <p:grpSpPr bwMode="auto">
            <a:xfrm>
              <a:off x="1791" y="2251"/>
              <a:ext cx="1905" cy="1137"/>
              <a:chOff x="1791" y="2069"/>
              <a:chExt cx="1905" cy="1137"/>
            </a:xfrm>
          </p:grpSpPr>
          <p:sp>
            <p:nvSpPr>
              <p:cNvPr id="37899" name="Text Box 11"/>
              <p:cNvSpPr txBox="1">
                <a:spLocks noChangeArrowheads="1"/>
              </p:cNvSpPr>
              <p:nvPr/>
            </p:nvSpPr>
            <p:spPr bwMode="auto">
              <a:xfrm>
                <a:off x="1837" y="2069"/>
                <a:ext cx="1859" cy="750"/>
              </a:xfrm>
              <a:prstGeom prst="rect">
                <a:avLst/>
              </a:prstGeom>
              <a:noFill/>
              <a:ln>
                <a:noFill/>
              </a:ln>
              <a:effectLst/>
              <a:extLst/>
            </p:spPr>
            <p:txBody>
              <a:bodyPr>
                <a:spAutoFit/>
              </a:bodyPr>
              <a:lstStyle/>
              <a:p>
                <a:pPr algn="ctr" fontAlgn="base">
                  <a:spcBef>
                    <a:spcPct val="20000"/>
                  </a:spcBef>
                  <a:spcAft>
                    <a:spcPct val="0"/>
                  </a:spcAft>
                  <a:defRPr/>
                </a:pPr>
                <a:r>
                  <a:rPr lang="en-US" altLang="en-US" b="1">
                    <a:solidFill>
                      <a:srgbClr val="990033"/>
                    </a:solidFill>
                    <a:effectLst>
                      <a:outerShdw blurRad="38100" dist="38100" dir="2700000" algn="tl">
                        <a:srgbClr val="C0C0C0"/>
                      </a:outerShdw>
                    </a:effectLst>
                    <a:latin typeface="Arial" charset="0"/>
                  </a:rPr>
                  <a:t>A rise in counts measured longitudinally predicts subsequent loss of asthma control</a:t>
                </a:r>
              </a:p>
            </p:txBody>
          </p:sp>
          <p:sp>
            <p:nvSpPr>
              <p:cNvPr id="26637" name="Text Box 12"/>
              <p:cNvSpPr txBox="1">
                <a:spLocks noChangeArrowheads="1"/>
              </p:cNvSpPr>
              <p:nvPr/>
            </p:nvSpPr>
            <p:spPr bwMode="auto">
              <a:xfrm>
                <a:off x="1791" y="2840"/>
                <a:ext cx="1543" cy="366"/>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1600" i="1">
                    <a:solidFill>
                      <a:srgbClr val="000000"/>
                    </a:solidFill>
                    <a:latin typeface="Arial" charset="0"/>
                  </a:rPr>
                  <a:t>Jatakanon 2000</a:t>
                </a:r>
                <a:br>
                  <a:rPr lang="en-US" altLang="en-US" sz="1600" i="1">
                    <a:solidFill>
                      <a:srgbClr val="000000"/>
                    </a:solidFill>
                    <a:latin typeface="Arial" charset="0"/>
                  </a:rPr>
                </a:br>
                <a:r>
                  <a:rPr lang="en-US" altLang="en-US" sz="1600" i="1">
                    <a:solidFill>
                      <a:srgbClr val="000000"/>
                    </a:solidFill>
                    <a:latin typeface="Arial" charset="0"/>
                  </a:rPr>
                  <a:t>Deykin 2004</a:t>
                </a:r>
              </a:p>
            </p:txBody>
          </p:sp>
        </p:grpSp>
        <p:sp>
          <p:nvSpPr>
            <p:cNvPr id="26635" name="Line 13"/>
            <p:cNvSpPr>
              <a:spLocks noChangeShapeType="1"/>
            </p:cNvSpPr>
            <p:nvPr/>
          </p:nvSpPr>
          <p:spPr bwMode="auto">
            <a:xfrm>
              <a:off x="2789" y="1797"/>
              <a:ext cx="0" cy="363"/>
            </a:xfrm>
            <a:prstGeom prst="line">
              <a:avLst/>
            </a:prstGeom>
            <a:noFill/>
            <a:ln w="22225">
              <a:solidFill>
                <a:srgbClr val="FF0000"/>
              </a:solidFill>
              <a:round/>
              <a:headEnd/>
              <a:tailEnd type="triangle" w="lg" len="lg"/>
            </a:ln>
          </p:spPr>
          <p:txBody>
            <a:bodyPr/>
            <a:lstStyle/>
            <a:p>
              <a:pPr fontAlgn="base">
                <a:spcBef>
                  <a:spcPct val="0"/>
                </a:spcBef>
                <a:spcAft>
                  <a:spcPct val="0"/>
                </a:spcAft>
              </a:pPr>
              <a:endParaRPr lang="en-US">
                <a:solidFill>
                  <a:srgbClr val="000000"/>
                </a:solidFill>
                <a:latin typeface="Arial" charset="0"/>
              </a:endParaRPr>
            </a:p>
          </p:txBody>
        </p:sp>
      </p:grpSp>
      <p:grpSp>
        <p:nvGrpSpPr>
          <p:cNvPr id="37902" name="Group 14"/>
          <p:cNvGrpSpPr>
            <a:grpSpLocks/>
          </p:cNvGrpSpPr>
          <p:nvPr/>
        </p:nvGrpSpPr>
        <p:grpSpPr bwMode="auto">
          <a:xfrm>
            <a:off x="5292725" y="2924175"/>
            <a:ext cx="3702050" cy="3059113"/>
            <a:chOff x="3334" y="1842"/>
            <a:chExt cx="2332" cy="1927"/>
          </a:xfrm>
        </p:grpSpPr>
        <p:grpSp>
          <p:nvGrpSpPr>
            <p:cNvPr id="26630" name="Group 15"/>
            <p:cNvGrpSpPr>
              <a:grpSpLocks/>
            </p:cNvGrpSpPr>
            <p:nvPr/>
          </p:nvGrpSpPr>
          <p:grpSpPr bwMode="auto">
            <a:xfrm>
              <a:off x="3696" y="2251"/>
              <a:ext cx="1970" cy="1518"/>
              <a:chOff x="3696" y="2251"/>
              <a:chExt cx="1970" cy="1518"/>
            </a:xfrm>
          </p:grpSpPr>
          <p:sp>
            <p:nvSpPr>
              <p:cNvPr id="37904" name="Rectangle 16"/>
              <p:cNvSpPr>
                <a:spLocks noChangeArrowheads="1"/>
              </p:cNvSpPr>
              <p:nvPr/>
            </p:nvSpPr>
            <p:spPr bwMode="auto">
              <a:xfrm>
                <a:off x="3742" y="2251"/>
                <a:ext cx="1924" cy="923"/>
              </a:xfrm>
              <a:prstGeom prst="rect">
                <a:avLst/>
              </a:prstGeom>
              <a:noFill/>
              <a:ln>
                <a:noFill/>
              </a:ln>
              <a:effectLst/>
              <a:extLst/>
            </p:spPr>
            <p:txBody>
              <a:bodyPr>
                <a:spAutoFit/>
              </a:bodyPr>
              <a:lstStyle/>
              <a:p>
                <a:pPr algn="ctr" fontAlgn="base">
                  <a:spcBef>
                    <a:spcPct val="20000"/>
                  </a:spcBef>
                  <a:spcAft>
                    <a:spcPct val="0"/>
                  </a:spcAft>
                  <a:defRPr/>
                </a:pPr>
                <a:r>
                  <a:rPr lang="en-US" altLang="en-US" b="1">
                    <a:solidFill>
                      <a:srgbClr val="990033"/>
                    </a:solidFill>
                    <a:effectLst>
                      <a:outerShdw blurRad="38100" dist="38100" dir="2700000" algn="tl">
                        <a:srgbClr val="C0C0C0"/>
                      </a:outerShdw>
                    </a:effectLst>
                    <a:latin typeface="Arial" charset="0"/>
                  </a:rPr>
                  <a:t>Management protocols aimed at titrating steroid therapy to maintain normal counts lead to superior asthma control</a:t>
                </a:r>
              </a:p>
            </p:txBody>
          </p:sp>
          <p:sp>
            <p:nvSpPr>
              <p:cNvPr id="26633" name="Text Box 17"/>
              <p:cNvSpPr txBox="1">
                <a:spLocks noChangeArrowheads="1"/>
              </p:cNvSpPr>
              <p:nvPr/>
            </p:nvSpPr>
            <p:spPr bwMode="auto">
              <a:xfrm>
                <a:off x="3696" y="3249"/>
                <a:ext cx="1179" cy="52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1600" i="1">
                    <a:solidFill>
                      <a:srgbClr val="000000"/>
                    </a:solidFill>
                    <a:latin typeface="Arial" charset="0"/>
                  </a:rPr>
                  <a:t>Green 2002 Jayaram 2005</a:t>
                </a:r>
                <a:br>
                  <a:rPr lang="en-US" altLang="en-US" sz="1600" i="1">
                    <a:solidFill>
                      <a:srgbClr val="000000"/>
                    </a:solidFill>
                    <a:latin typeface="Arial" charset="0"/>
                  </a:rPr>
                </a:br>
                <a:r>
                  <a:rPr lang="en-US" altLang="en-US" sz="1600" i="1">
                    <a:solidFill>
                      <a:srgbClr val="000000"/>
                    </a:solidFill>
                    <a:latin typeface="Arial" charset="0"/>
                  </a:rPr>
                  <a:t>Chlumsky 2006</a:t>
                </a:r>
              </a:p>
            </p:txBody>
          </p:sp>
        </p:grpSp>
        <p:sp>
          <p:nvSpPr>
            <p:cNvPr id="26631" name="Line 18"/>
            <p:cNvSpPr>
              <a:spLocks noChangeShapeType="1"/>
            </p:cNvSpPr>
            <p:nvPr/>
          </p:nvSpPr>
          <p:spPr bwMode="auto">
            <a:xfrm>
              <a:off x="3334" y="1842"/>
              <a:ext cx="952" cy="318"/>
            </a:xfrm>
            <a:prstGeom prst="line">
              <a:avLst/>
            </a:prstGeom>
            <a:noFill/>
            <a:ln w="22225">
              <a:solidFill>
                <a:srgbClr val="FF0000"/>
              </a:solidFill>
              <a:round/>
              <a:headEnd/>
              <a:tailEnd type="triangle" w="lg" len="lg"/>
            </a:ln>
          </p:spPr>
          <p:txBody>
            <a:bodyPr/>
            <a:lstStyle/>
            <a:p>
              <a:pPr fontAlgn="base">
                <a:spcBef>
                  <a:spcPct val="0"/>
                </a:spcBef>
                <a:spcAft>
                  <a:spcPct val="0"/>
                </a:spcAft>
              </a:pPr>
              <a:endParaRPr lang="en-US">
                <a:solidFill>
                  <a:srgbClr val="000000"/>
                </a:solidFill>
                <a:latin typeface="Arial" charset="0"/>
              </a:endParaRPr>
            </a:p>
          </p:txBody>
        </p:sp>
      </p:grpSp>
    </p:spTree>
    <p:extLst>
      <p:ext uri="{BB962C8B-B14F-4D97-AF65-F5344CB8AC3E}">
        <p14:creationId xmlns:p14="http://schemas.microsoft.com/office/powerpoint/2010/main" val="39483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2928097523"/>
              </p:ext>
            </p:extLst>
          </p:nvPr>
        </p:nvGraphicFramePr>
        <p:xfrm>
          <a:off x="467544" y="1412776"/>
          <a:ext cx="5641032" cy="4794877"/>
        </p:xfrm>
        <a:graphic>
          <a:graphicData uri="http://schemas.openxmlformats.org/presentationml/2006/ole">
            <mc:AlternateContent xmlns:mc="http://schemas.openxmlformats.org/markup-compatibility/2006">
              <mc:Choice xmlns:v="urn:schemas-microsoft-com:vml" Requires="v">
                <p:oleObj spid="_x0000_s2205" name="CorelPhotoPaint.Image.8" r:id="rId4" imgW="3409524" imgH="2847619" progId="CorelPhotoPaint.Image.8">
                  <p:embed/>
                </p:oleObj>
              </mc:Choice>
              <mc:Fallback>
                <p:oleObj name="CorelPhotoPaint.Image.8" r:id="rId4" imgW="3409524" imgH="2847619"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6"/>
                        <a:ext cx="5641032" cy="4794877"/>
                      </a:xfrm>
                      <a:prstGeom prst="rect">
                        <a:avLst/>
                      </a:prstGeom>
                      <a:noFill/>
                      <a:ln>
                        <a:noFill/>
                      </a:ln>
                      <a:effectLst/>
                    </p:spPr>
                  </p:pic>
                </p:oleObj>
              </mc:Fallback>
            </mc:AlternateContent>
          </a:graphicData>
        </a:graphic>
      </p:graphicFrame>
      <p:sp>
        <p:nvSpPr>
          <p:cNvPr id="32771" name="Text Box 3"/>
          <p:cNvSpPr txBox="1">
            <a:spLocks noChangeArrowheads="1"/>
          </p:cNvSpPr>
          <p:nvPr/>
        </p:nvSpPr>
        <p:spPr bwMode="auto">
          <a:xfrm>
            <a:off x="6443663" y="1700213"/>
            <a:ext cx="2438400" cy="41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
                <a:srgbClr val="000000"/>
              </a:buClr>
            </a:pPr>
            <a:r>
              <a:rPr lang="en-US" altLang="en-US" sz="1600" dirty="0">
                <a:solidFill>
                  <a:srgbClr val="000000"/>
                </a:solidFill>
              </a:rPr>
              <a:t>Sputum induction</a:t>
            </a:r>
          </a:p>
          <a:p>
            <a:pPr lvl="1" eaLnBrk="1" fontAlgn="base" hangingPunct="1">
              <a:spcBef>
                <a:spcPct val="0"/>
              </a:spcBef>
              <a:spcAft>
                <a:spcPct val="0"/>
              </a:spcAft>
              <a:buClr>
                <a:srgbClr val="000000"/>
              </a:buClr>
              <a:buFontTx/>
              <a:buNone/>
            </a:pPr>
            <a:r>
              <a:rPr lang="en-US" altLang="en-US" sz="1600" dirty="0">
                <a:solidFill>
                  <a:srgbClr val="000000"/>
                </a:solidFill>
              </a:rPr>
              <a:t>    B</a:t>
            </a:r>
            <a:r>
              <a:rPr lang="en-US" altLang="en-US" sz="1600" baseline="-25000" dirty="0">
                <a:solidFill>
                  <a:srgbClr val="000000"/>
                </a:solidFill>
              </a:rPr>
              <a:t>2</a:t>
            </a:r>
            <a:r>
              <a:rPr lang="en-US" altLang="en-US" sz="1600" dirty="0">
                <a:solidFill>
                  <a:srgbClr val="000000"/>
                </a:solidFill>
              </a:rPr>
              <a:t> agonist</a:t>
            </a:r>
          </a:p>
          <a:p>
            <a:pPr lvl="1" eaLnBrk="1" fontAlgn="base" hangingPunct="1">
              <a:spcBef>
                <a:spcPct val="0"/>
              </a:spcBef>
              <a:spcAft>
                <a:spcPct val="0"/>
              </a:spcAft>
              <a:buClr>
                <a:srgbClr val="000000"/>
              </a:buClr>
              <a:buFontTx/>
              <a:buNone/>
            </a:pPr>
            <a:r>
              <a:rPr lang="en-US" altLang="en-US" sz="1600" dirty="0">
                <a:solidFill>
                  <a:srgbClr val="000000"/>
                </a:solidFill>
              </a:rPr>
              <a:t> </a:t>
            </a:r>
          </a:p>
          <a:p>
            <a:pPr eaLnBrk="1" fontAlgn="base" hangingPunct="1">
              <a:spcBef>
                <a:spcPct val="0"/>
              </a:spcBef>
              <a:spcAft>
                <a:spcPct val="0"/>
              </a:spcAft>
              <a:buClr>
                <a:srgbClr val="000000"/>
              </a:buClr>
            </a:pPr>
            <a:r>
              <a:rPr lang="en-US" altLang="en-US" sz="1600" dirty="0">
                <a:solidFill>
                  <a:srgbClr val="000000"/>
                </a:solidFill>
              </a:rPr>
              <a:t>2 methods</a:t>
            </a:r>
          </a:p>
          <a:p>
            <a:pPr eaLnBrk="1" fontAlgn="base" hangingPunct="1">
              <a:spcBef>
                <a:spcPct val="0"/>
              </a:spcBef>
              <a:spcAft>
                <a:spcPct val="0"/>
              </a:spcAft>
              <a:buClr>
                <a:srgbClr val="000000"/>
              </a:buClr>
              <a:buFontTx/>
              <a:buNone/>
            </a:pPr>
            <a:endParaRPr lang="en-US" altLang="en-US" sz="1600" dirty="0">
              <a:solidFill>
                <a:srgbClr val="000000"/>
              </a:solidFill>
            </a:endParaRPr>
          </a:p>
          <a:p>
            <a:pPr eaLnBrk="1" fontAlgn="base" hangingPunct="1">
              <a:spcBef>
                <a:spcPct val="0"/>
              </a:spcBef>
              <a:spcAft>
                <a:spcPct val="0"/>
              </a:spcAft>
              <a:buClr>
                <a:srgbClr val="000000"/>
              </a:buClr>
            </a:pPr>
            <a:r>
              <a:rPr lang="en-US" altLang="en-US" sz="1600" dirty="0">
                <a:solidFill>
                  <a:srgbClr val="000000"/>
                </a:solidFill>
              </a:rPr>
              <a:t>success rate</a:t>
            </a:r>
          </a:p>
          <a:p>
            <a:pPr eaLnBrk="1" fontAlgn="base" hangingPunct="1">
              <a:spcBef>
                <a:spcPct val="0"/>
              </a:spcBef>
              <a:spcAft>
                <a:spcPct val="0"/>
              </a:spcAft>
              <a:buClr>
                <a:srgbClr val="000000"/>
              </a:buClr>
              <a:buFontTx/>
              <a:buNone/>
            </a:pPr>
            <a:endParaRPr lang="en-US" altLang="en-US" sz="1600" dirty="0">
              <a:solidFill>
                <a:srgbClr val="000000"/>
              </a:solidFill>
            </a:endParaRPr>
          </a:p>
          <a:p>
            <a:pPr eaLnBrk="1" fontAlgn="base" hangingPunct="1">
              <a:spcBef>
                <a:spcPct val="0"/>
              </a:spcBef>
              <a:spcAft>
                <a:spcPct val="0"/>
              </a:spcAft>
              <a:buClr>
                <a:srgbClr val="000000"/>
              </a:buClr>
            </a:pPr>
            <a:r>
              <a:rPr lang="en-US" altLang="en-US" sz="1600" dirty="0" smtClean="0">
                <a:solidFill>
                  <a:srgbClr val="000000"/>
                </a:solidFill>
              </a:rPr>
              <a:t>Safety (</a:t>
            </a:r>
            <a:r>
              <a:rPr lang="en-US" altLang="en-US" sz="1600" dirty="0">
                <a:solidFill>
                  <a:srgbClr val="000000"/>
                </a:solidFill>
              </a:rPr>
              <a:t> </a:t>
            </a:r>
            <a:r>
              <a:rPr lang="en-US" altLang="en-US" sz="1600" dirty="0" smtClean="0">
                <a:solidFill>
                  <a:srgbClr val="000000"/>
                </a:solidFill>
              </a:rPr>
              <a:t>  BHR)</a:t>
            </a:r>
            <a:endParaRPr lang="en-US" altLang="en-US" sz="1600" dirty="0">
              <a:solidFill>
                <a:srgbClr val="000000"/>
              </a:solidFill>
            </a:endParaRPr>
          </a:p>
          <a:p>
            <a:pPr eaLnBrk="1" fontAlgn="base" hangingPunct="1">
              <a:spcBef>
                <a:spcPct val="0"/>
              </a:spcBef>
              <a:spcAft>
                <a:spcPct val="0"/>
              </a:spcAft>
              <a:buClr>
                <a:srgbClr val="000000"/>
              </a:buClr>
              <a:buFontTx/>
              <a:buNone/>
            </a:pPr>
            <a:endParaRPr lang="en-US" altLang="en-US" sz="1600" dirty="0">
              <a:solidFill>
                <a:srgbClr val="000000"/>
              </a:solidFill>
            </a:endParaRPr>
          </a:p>
          <a:p>
            <a:pPr eaLnBrk="1" fontAlgn="base" hangingPunct="1">
              <a:spcBef>
                <a:spcPct val="0"/>
              </a:spcBef>
              <a:spcAft>
                <a:spcPct val="0"/>
              </a:spcAft>
              <a:buClr>
                <a:srgbClr val="000000"/>
              </a:buClr>
            </a:pPr>
            <a:r>
              <a:rPr lang="en-US" altLang="en-US" sz="1600" dirty="0">
                <a:solidFill>
                  <a:srgbClr val="000000"/>
                </a:solidFill>
              </a:rPr>
              <a:t>children</a:t>
            </a:r>
          </a:p>
          <a:p>
            <a:pPr eaLnBrk="1" fontAlgn="base" hangingPunct="1">
              <a:spcBef>
                <a:spcPct val="0"/>
              </a:spcBef>
              <a:spcAft>
                <a:spcPct val="0"/>
              </a:spcAft>
              <a:buClr>
                <a:srgbClr val="000000"/>
              </a:buClr>
              <a:buFontTx/>
              <a:buNone/>
            </a:pPr>
            <a:endParaRPr lang="en-US" altLang="en-US" sz="1600" dirty="0">
              <a:solidFill>
                <a:srgbClr val="000000"/>
              </a:solidFill>
            </a:endParaRPr>
          </a:p>
          <a:p>
            <a:pPr eaLnBrk="1" fontAlgn="base" hangingPunct="1">
              <a:spcBef>
                <a:spcPct val="0"/>
              </a:spcBef>
              <a:spcAft>
                <a:spcPct val="0"/>
              </a:spcAft>
              <a:buClr>
                <a:srgbClr val="000000"/>
              </a:buClr>
            </a:pPr>
            <a:r>
              <a:rPr lang="en-US" altLang="en-US" sz="1600" dirty="0">
                <a:solidFill>
                  <a:srgbClr val="000000"/>
                </a:solidFill>
              </a:rPr>
              <a:t>low  </a:t>
            </a:r>
            <a:r>
              <a:rPr lang="en-US" altLang="en-US" sz="1600" dirty="0" smtClean="0">
                <a:solidFill>
                  <a:srgbClr val="000000"/>
                </a:solidFill>
              </a:rPr>
              <a:t>FEV</a:t>
            </a:r>
            <a:r>
              <a:rPr lang="en-US" altLang="en-US" sz="1600" baseline="-25000" dirty="0" smtClean="0">
                <a:solidFill>
                  <a:srgbClr val="000000"/>
                </a:solidFill>
              </a:rPr>
              <a:t>1</a:t>
            </a:r>
          </a:p>
          <a:p>
            <a:pPr eaLnBrk="1" fontAlgn="base" hangingPunct="1">
              <a:spcBef>
                <a:spcPct val="0"/>
              </a:spcBef>
              <a:spcAft>
                <a:spcPct val="0"/>
              </a:spcAft>
              <a:buClr>
                <a:srgbClr val="000000"/>
              </a:buClr>
            </a:pPr>
            <a:endParaRPr lang="en-US" altLang="en-US" sz="1600" baseline="-25000" dirty="0">
              <a:solidFill>
                <a:srgbClr val="000000"/>
              </a:solidFill>
            </a:endParaRPr>
          </a:p>
          <a:p>
            <a:pPr eaLnBrk="1" fontAlgn="base" hangingPunct="1">
              <a:spcBef>
                <a:spcPct val="0"/>
              </a:spcBef>
              <a:spcAft>
                <a:spcPct val="0"/>
              </a:spcAft>
              <a:buClr>
                <a:srgbClr val="000000"/>
              </a:buClr>
              <a:buFontTx/>
              <a:buNone/>
            </a:pPr>
            <a:endParaRPr lang="en-US" altLang="en-US" sz="1600" dirty="0">
              <a:solidFill>
                <a:srgbClr val="000000"/>
              </a:solidFill>
            </a:endParaRPr>
          </a:p>
          <a:p>
            <a:pPr lvl="1" eaLnBrk="1" fontAlgn="base" hangingPunct="1">
              <a:spcBef>
                <a:spcPct val="0"/>
              </a:spcBef>
              <a:spcAft>
                <a:spcPct val="0"/>
              </a:spcAft>
              <a:buFontTx/>
              <a:buNone/>
            </a:pPr>
            <a:endParaRPr lang="en-US" altLang="en-US" sz="1600" dirty="0">
              <a:solidFill>
                <a:srgbClr val="000000"/>
              </a:solidFill>
              <a:latin typeface="Times New Roman" pitchFamily="18" charset="0"/>
            </a:endParaRPr>
          </a:p>
          <a:p>
            <a:pPr eaLnBrk="1" fontAlgn="base" hangingPunct="1">
              <a:spcBef>
                <a:spcPct val="0"/>
              </a:spcBef>
              <a:spcAft>
                <a:spcPct val="0"/>
              </a:spcAft>
              <a:buFontTx/>
              <a:buNone/>
            </a:pPr>
            <a:endParaRPr lang="en-US" altLang="en-US" sz="2000" dirty="0">
              <a:solidFill>
                <a:srgbClr val="000000"/>
              </a:solidFill>
            </a:endParaRPr>
          </a:p>
        </p:txBody>
      </p:sp>
      <p:sp>
        <p:nvSpPr>
          <p:cNvPr id="32772" name="Text Box 4"/>
          <p:cNvSpPr txBox="1">
            <a:spLocks noChangeArrowheads="1"/>
          </p:cNvSpPr>
          <p:nvPr/>
        </p:nvSpPr>
        <p:spPr bwMode="auto">
          <a:xfrm>
            <a:off x="0" y="333375"/>
            <a:ext cx="688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en-US" altLang="en-US" sz="3600" b="1">
                <a:solidFill>
                  <a:srgbClr val="FFFFFF"/>
                </a:solidFill>
                <a:latin typeface="Calibri" pitchFamily="34" charset="0"/>
              </a:rPr>
              <a:t>Sputum induction and examination</a:t>
            </a:r>
            <a:endParaRPr lang="en-US" altLang="en-US" sz="1600" b="1">
              <a:solidFill>
                <a:srgbClr val="FFFFFF"/>
              </a:solidFill>
              <a:latin typeface="Calibri" pitchFamily="34" charset="0"/>
            </a:endParaRPr>
          </a:p>
        </p:txBody>
      </p:sp>
      <p:sp>
        <p:nvSpPr>
          <p:cNvPr id="2" name="Down Arrow 1"/>
          <p:cNvSpPr/>
          <p:nvPr/>
        </p:nvSpPr>
        <p:spPr bwMode="auto">
          <a:xfrm flipV="1">
            <a:off x="7380312" y="3465004"/>
            <a:ext cx="72008" cy="180020"/>
          </a:xfrm>
          <a:prstGeom prst="downArrow">
            <a:avLst/>
          </a:prstGeom>
          <a:solidFill>
            <a:schemeClr val="accent1"/>
          </a:solidFill>
          <a:ln w="38100" cap="flat" cmpd="sng" algn="ctr">
            <a:solidFill>
              <a:srgbClr val="008C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NZ" smtClean="0">
              <a:solidFill>
                <a:srgbClr val="000000"/>
              </a:solidFill>
              <a:latin typeface="Arial" charset="0"/>
            </a:endParaRPr>
          </a:p>
        </p:txBody>
      </p:sp>
    </p:spTree>
    <p:extLst>
      <p:ext uri="{BB962C8B-B14F-4D97-AF65-F5344CB8AC3E}">
        <p14:creationId xmlns:p14="http://schemas.microsoft.com/office/powerpoint/2010/main" val="321073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60350"/>
            <a:ext cx="7772400" cy="762000"/>
          </a:xfrm>
        </p:spPr>
        <p:txBody>
          <a:bodyPr/>
          <a:lstStyle/>
          <a:p>
            <a:r>
              <a:rPr lang="en-US" altLang="en-US" sz="3200" b="1" smtClean="0">
                <a:latin typeface="Calibri" pitchFamily="34" charset="0"/>
              </a:rPr>
              <a:t>Sputum examination</a:t>
            </a:r>
            <a:endParaRPr lang="en-US" altLang="en-US" smtClean="0">
              <a:latin typeface="Calibri" pitchFamily="34" charset="0"/>
            </a:endParaRPr>
          </a:p>
        </p:txBody>
      </p:sp>
      <p:pic>
        <p:nvPicPr>
          <p:cNvPr id="33795" name="Picture 3"/>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0" y="1412875"/>
            <a:ext cx="2174875" cy="4810125"/>
          </a:xfrm>
          <a:solidFill>
            <a:schemeClr val="bg1"/>
          </a:solidFill>
        </p:spPr>
      </p:pic>
      <p:graphicFrame>
        <p:nvGraphicFramePr>
          <p:cNvPr id="33796" name="Object 4"/>
          <p:cNvGraphicFramePr>
            <a:graphicFrameLocks noChangeAspect="1"/>
          </p:cNvGraphicFramePr>
          <p:nvPr>
            <p:extLst>
              <p:ext uri="{D42A27DB-BD31-4B8C-83A1-F6EECF244321}">
                <p14:modId xmlns:p14="http://schemas.microsoft.com/office/powerpoint/2010/main" val="4108364682"/>
              </p:ext>
            </p:extLst>
          </p:nvPr>
        </p:nvGraphicFramePr>
        <p:xfrm>
          <a:off x="4283968" y="1628800"/>
          <a:ext cx="4648200" cy="3810000"/>
        </p:xfrm>
        <a:graphic>
          <a:graphicData uri="http://schemas.openxmlformats.org/presentationml/2006/ole">
            <mc:AlternateContent xmlns:mc="http://schemas.openxmlformats.org/markup-compatibility/2006">
              <mc:Choice xmlns:v="urn:schemas-microsoft-com:vml" Requires="v">
                <p:oleObj spid="_x0000_s3228" name="Bitmap Image" r:id="rId5" imgW="5466667" imgH="4676190" progId="Paint.Picture">
                  <p:embed/>
                </p:oleObj>
              </mc:Choice>
              <mc:Fallback>
                <p:oleObj name="Bitmap Image" r:id="rId5" imgW="5466667" imgH="467619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628800"/>
                        <a:ext cx="4648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785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 name="Object 13"/>
          <p:cNvGraphicFramePr>
            <a:graphicFrameLocks noChangeAspect="1"/>
          </p:cNvGraphicFramePr>
          <p:nvPr/>
        </p:nvGraphicFramePr>
        <p:xfrm>
          <a:off x="2700338" y="2349500"/>
          <a:ext cx="3673475" cy="2647950"/>
        </p:xfrm>
        <a:graphic>
          <a:graphicData uri="http://schemas.openxmlformats.org/presentationml/2006/ole">
            <mc:AlternateContent xmlns:mc="http://schemas.openxmlformats.org/markup-compatibility/2006">
              <mc:Choice xmlns:v="urn:schemas-microsoft-com:vml" Requires="v">
                <p:oleObj spid="_x0000_s4254" name="CorelPhotoPaint.Image.8" r:id="rId4" imgW="1325546" imgH="1048337" progId="">
                  <p:embed/>
                </p:oleObj>
              </mc:Choice>
              <mc:Fallback>
                <p:oleObj name="CorelPhotoPaint.Image.8" r:id="rId4" imgW="1325546" imgH="104833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349500"/>
                        <a:ext cx="3673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Rectangle 3"/>
          <p:cNvSpPr>
            <a:spLocks noChangeArrowheads="1"/>
          </p:cNvSpPr>
          <p:nvPr/>
        </p:nvSpPr>
        <p:spPr bwMode="auto">
          <a:xfrm>
            <a:off x="250825" y="260350"/>
            <a:ext cx="8280400" cy="1077913"/>
          </a:xfrm>
          <a:prstGeom prst="rect">
            <a:avLst/>
          </a:prstGeom>
          <a:noFill/>
          <a:ln>
            <a:noFill/>
          </a:ln>
          <a:effectLst/>
          <a:extLst/>
        </p:spPr>
        <p:txBody>
          <a:bodyPr>
            <a:spAutoFit/>
          </a:bodyPr>
          <a:lstStyle/>
          <a:p>
            <a:pPr fontAlgn="base">
              <a:spcBef>
                <a:spcPct val="0"/>
              </a:spcBef>
              <a:spcAft>
                <a:spcPct val="0"/>
              </a:spcAft>
              <a:defRPr/>
            </a:pPr>
            <a:r>
              <a:rPr lang="en-US" altLang="en-US" sz="3200" b="1" dirty="0">
                <a:solidFill>
                  <a:srgbClr val="FFFFFF"/>
                </a:solidFill>
                <a:latin typeface="Arial Rounded MT Bold" pitchFamily="34" charset="0"/>
              </a:rPr>
              <a:t>Sputum: causes of increase in </a:t>
            </a:r>
          </a:p>
          <a:p>
            <a:pPr fontAlgn="base">
              <a:spcBef>
                <a:spcPct val="0"/>
              </a:spcBef>
              <a:spcAft>
                <a:spcPct val="0"/>
              </a:spcAft>
              <a:defRPr/>
            </a:pPr>
            <a:r>
              <a:rPr lang="en-US" altLang="en-US" sz="3200" b="1" dirty="0">
                <a:solidFill>
                  <a:srgbClr val="FFFFFF"/>
                </a:solidFill>
                <a:latin typeface="Arial Rounded MT Bold" pitchFamily="34" charset="0"/>
              </a:rPr>
              <a:t>cell type</a:t>
            </a:r>
            <a:endParaRPr lang="en-GB" altLang="en-US" sz="3200" b="1" dirty="0">
              <a:solidFill>
                <a:srgbClr val="FFFFFF"/>
              </a:solidFill>
              <a:latin typeface="Arial Rounded MT Bold" pitchFamily="34" charset="0"/>
            </a:endParaRPr>
          </a:p>
        </p:txBody>
      </p:sp>
      <p:sp>
        <p:nvSpPr>
          <p:cNvPr id="3087" name="Rectangle 4"/>
          <p:cNvSpPr>
            <a:spLocks noChangeArrowheads="1"/>
          </p:cNvSpPr>
          <p:nvPr/>
        </p:nvSpPr>
        <p:spPr bwMode="auto">
          <a:xfrm>
            <a:off x="1403350" y="1484313"/>
            <a:ext cx="6408738" cy="4524315"/>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2000" b="1" dirty="0">
                <a:solidFill>
                  <a:srgbClr val="000000"/>
                </a:solidFill>
                <a:latin typeface="Arial" charset="0"/>
              </a:rPr>
              <a:t>Eosinophilic:  	</a:t>
            </a:r>
            <a:r>
              <a:rPr lang="en-US" altLang="en-US" b="1" dirty="0">
                <a:solidFill>
                  <a:srgbClr val="000000"/>
                </a:solidFill>
                <a:latin typeface="Arial" charset="0"/>
              </a:rPr>
              <a:t>uncontrolled </a:t>
            </a:r>
            <a:r>
              <a:rPr lang="en-US" altLang="en-US" b="1" dirty="0" smtClean="0">
                <a:solidFill>
                  <a:srgbClr val="000000"/>
                </a:solidFill>
                <a:latin typeface="Arial" charset="0"/>
              </a:rPr>
              <a:t>asthma, </a:t>
            </a:r>
            <a:r>
              <a:rPr lang="en-US" altLang="en-US" b="1" dirty="0">
                <a:solidFill>
                  <a:srgbClr val="000000"/>
                </a:solidFill>
                <a:latin typeface="Arial" charset="0"/>
              </a:rPr>
              <a:t>non compliance with </a:t>
            </a:r>
            <a:r>
              <a:rPr lang="en-US" altLang="en-US" b="1" dirty="0" smtClean="0">
                <a:solidFill>
                  <a:srgbClr val="000000"/>
                </a:solidFill>
                <a:latin typeface="Arial" charset="0"/>
              </a:rPr>
              <a:t>medications, </a:t>
            </a:r>
            <a:r>
              <a:rPr lang="en-US" altLang="en-US" b="1" dirty="0">
                <a:solidFill>
                  <a:srgbClr val="000000"/>
                </a:solidFill>
                <a:latin typeface="Arial" charset="0"/>
              </a:rPr>
              <a:t>occupational </a:t>
            </a:r>
            <a:r>
              <a:rPr lang="en-US" altLang="en-US" b="1" dirty="0" smtClean="0">
                <a:solidFill>
                  <a:srgbClr val="000000"/>
                </a:solidFill>
                <a:latin typeface="Arial" charset="0"/>
              </a:rPr>
              <a:t>asthma, </a:t>
            </a:r>
            <a:r>
              <a:rPr lang="en-US" altLang="en-US" b="1" dirty="0">
                <a:solidFill>
                  <a:srgbClr val="000000"/>
                </a:solidFill>
                <a:latin typeface="Arial" charset="0"/>
              </a:rPr>
              <a:t>s</a:t>
            </a:r>
            <a:r>
              <a:rPr lang="en-US" altLang="en-US" b="1" dirty="0" smtClean="0">
                <a:solidFill>
                  <a:srgbClr val="000000"/>
                </a:solidFill>
                <a:latin typeface="Arial" charset="0"/>
              </a:rPr>
              <a:t>teroid </a:t>
            </a:r>
            <a:r>
              <a:rPr lang="en-US" altLang="en-US" b="1" dirty="0">
                <a:solidFill>
                  <a:srgbClr val="000000"/>
                </a:solidFill>
                <a:latin typeface="Arial" charset="0"/>
              </a:rPr>
              <a:t>responsive </a:t>
            </a:r>
            <a:r>
              <a:rPr lang="en-US" altLang="en-US" b="1" dirty="0" smtClean="0">
                <a:solidFill>
                  <a:srgbClr val="000000"/>
                </a:solidFill>
                <a:latin typeface="Arial" charset="0"/>
              </a:rPr>
              <a:t>smoking related COPD (15-25%)</a:t>
            </a:r>
            <a:endParaRPr lang="en-US" altLang="en-US" b="1" dirty="0">
              <a:solidFill>
                <a:srgbClr val="000000"/>
              </a:solidFill>
              <a:latin typeface="Arial" charset="0"/>
            </a:endParaRPr>
          </a:p>
          <a:p>
            <a:pPr lvl="4" algn="ctr" fontAlgn="base">
              <a:spcBef>
                <a:spcPct val="0"/>
              </a:spcBef>
              <a:spcAft>
                <a:spcPct val="0"/>
              </a:spcAft>
            </a:pPr>
            <a:r>
              <a:rPr lang="en-US" altLang="en-US" b="1" dirty="0">
                <a:solidFill>
                  <a:srgbClr val="000000"/>
                </a:solidFill>
                <a:latin typeface="Arial" charset="0"/>
              </a:rPr>
              <a:t>	</a:t>
            </a:r>
          </a:p>
          <a:p>
            <a:pPr lvl="4" algn="ctr" fontAlgn="base">
              <a:spcBef>
                <a:spcPct val="0"/>
              </a:spcBef>
              <a:spcAft>
                <a:spcPct val="0"/>
              </a:spcAft>
            </a:pPr>
            <a:endParaRPr lang="en-US" altLang="en-US"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lvl="4" algn="ctr" fontAlgn="base">
              <a:spcBef>
                <a:spcPct val="0"/>
              </a:spcBef>
              <a:spcAft>
                <a:spcPct val="0"/>
              </a:spcAft>
            </a:pPr>
            <a:endParaRPr lang="en-US" altLang="en-US" sz="2000" b="1" dirty="0">
              <a:solidFill>
                <a:srgbClr val="000000"/>
              </a:solidFill>
              <a:latin typeface="Arial" charset="0"/>
            </a:endParaRPr>
          </a:p>
          <a:p>
            <a:pPr algn="ctr" fontAlgn="base">
              <a:spcBef>
                <a:spcPct val="0"/>
              </a:spcBef>
              <a:spcAft>
                <a:spcPct val="0"/>
              </a:spcAft>
            </a:pPr>
            <a:r>
              <a:rPr lang="en-US" altLang="en-US" sz="2000" b="1" dirty="0" err="1">
                <a:solidFill>
                  <a:srgbClr val="000000"/>
                </a:solidFill>
                <a:latin typeface="Arial" charset="0"/>
              </a:rPr>
              <a:t>Neutrophilic</a:t>
            </a:r>
            <a:r>
              <a:rPr lang="en-US" altLang="en-US" sz="2000" b="1" dirty="0">
                <a:solidFill>
                  <a:srgbClr val="000000"/>
                </a:solidFill>
                <a:latin typeface="Arial" charset="0"/>
              </a:rPr>
              <a:t>:  </a:t>
            </a:r>
            <a:r>
              <a:rPr lang="en-US" altLang="en-US" sz="1600" b="1" dirty="0" smtClean="0">
                <a:solidFill>
                  <a:srgbClr val="000000"/>
                </a:solidFill>
                <a:latin typeface="Arial" charset="0"/>
              </a:rPr>
              <a:t>irritants</a:t>
            </a:r>
            <a:r>
              <a:rPr lang="en-US" altLang="en-US" sz="1600" dirty="0" smtClean="0">
                <a:solidFill>
                  <a:srgbClr val="000000"/>
                </a:solidFill>
                <a:latin typeface="Arial" charset="0"/>
              </a:rPr>
              <a:t> </a:t>
            </a:r>
            <a:r>
              <a:rPr lang="en-US" altLang="en-US" sz="1600" dirty="0">
                <a:solidFill>
                  <a:srgbClr val="000000"/>
                </a:solidFill>
                <a:latin typeface="Arial" charset="0"/>
              </a:rPr>
              <a:t>- </a:t>
            </a:r>
            <a:r>
              <a:rPr lang="en-US" altLang="en-US" sz="1600" b="1" dirty="0">
                <a:solidFill>
                  <a:srgbClr val="000000"/>
                </a:solidFill>
                <a:latin typeface="Arial" charset="0"/>
              </a:rPr>
              <a:t>cigarettes, occupational  </a:t>
            </a:r>
            <a:r>
              <a:rPr lang="en-US" altLang="en-US" sz="1600" b="1" dirty="0" smtClean="0">
                <a:solidFill>
                  <a:srgbClr val="000000"/>
                </a:solidFill>
                <a:latin typeface="Arial" charset="0"/>
              </a:rPr>
              <a:t>(lower)</a:t>
            </a:r>
            <a:endParaRPr lang="en-US" altLang="en-US" sz="1600" b="1" dirty="0">
              <a:solidFill>
                <a:srgbClr val="000000"/>
              </a:solidFill>
              <a:latin typeface="Arial" charset="0"/>
            </a:endParaRPr>
          </a:p>
          <a:p>
            <a:pPr lvl="4" algn="ctr" fontAlgn="base">
              <a:spcBef>
                <a:spcPct val="0"/>
              </a:spcBef>
              <a:spcAft>
                <a:spcPct val="0"/>
              </a:spcAft>
            </a:pPr>
            <a:r>
              <a:rPr lang="en-US" altLang="en-US" sz="1600" b="1" dirty="0">
                <a:solidFill>
                  <a:srgbClr val="000000"/>
                </a:solidFill>
                <a:latin typeface="Arial" charset="0"/>
              </a:rPr>
              <a:t>infections – bacterial, viral </a:t>
            </a:r>
            <a:r>
              <a:rPr lang="en-US" altLang="en-US" sz="1600" b="1" dirty="0" smtClean="0">
                <a:solidFill>
                  <a:srgbClr val="000000"/>
                </a:solidFill>
                <a:latin typeface="Arial" charset="0"/>
              </a:rPr>
              <a:t>(higher)</a:t>
            </a:r>
            <a:r>
              <a:rPr lang="en-US" altLang="en-US" sz="1600" b="1" i="1" dirty="0">
                <a:solidFill>
                  <a:srgbClr val="000000"/>
                </a:solidFill>
                <a:latin typeface="Arial" charset="0"/>
              </a:rPr>
              <a:t>	</a:t>
            </a:r>
          </a:p>
        </p:txBody>
      </p:sp>
    </p:spTree>
    <p:extLst>
      <p:ext uri="{BB962C8B-B14F-4D97-AF65-F5344CB8AC3E}">
        <p14:creationId xmlns:p14="http://schemas.microsoft.com/office/powerpoint/2010/main" val="52777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5435600" y="4221163"/>
            <a:ext cx="2663825" cy="2314575"/>
          </a:xfrm>
          <a:prstGeom prst="rect">
            <a:avLst/>
          </a:prstGeom>
          <a:noFill/>
          <a:ln w="19050">
            <a:solidFill>
              <a:srgbClr val="000000"/>
            </a:solidFill>
            <a:miter lim="800000"/>
            <a:headEnd/>
            <a:tailEnd/>
          </a:ln>
        </p:spPr>
      </p:pic>
      <p:pic>
        <p:nvPicPr>
          <p:cNvPr id="23554" name="Picture 4"/>
          <p:cNvPicPr>
            <a:picLocks noChangeAspect="1" noChangeArrowheads="1"/>
          </p:cNvPicPr>
          <p:nvPr/>
        </p:nvPicPr>
        <p:blipFill>
          <a:blip r:embed="rId3" cstate="print"/>
          <a:srcRect/>
          <a:stretch>
            <a:fillRect/>
          </a:stretch>
        </p:blipFill>
        <p:spPr bwMode="auto">
          <a:xfrm>
            <a:off x="1042988" y="4221163"/>
            <a:ext cx="2654300" cy="2268537"/>
          </a:xfrm>
          <a:prstGeom prst="rect">
            <a:avLst/>
          </a:prstGeom>
          <a:noFill/>
          <a:ln w="19050">
            <a:solidFill>
              <a:srgbClr val="000000"/>
            </a:solidFill>
            <a:miter lim="800000"/>
            <a:headEnd/>
            <a:tailEnd/>
          </a:ln>
        </p:spPr>
      </p:pic>
      <p:sp>
        <p:nvSpPr>
          <p:cNvPr id="23555" name="Text Box 5"/>
          <p:cNvSpPr txBox="1">
            <a:spLocks noChangeArrowheads="1"/>
          </p:cNvSpPr>
          <p:nvPr/>
        </p:nvSpPr>
        <p:spPr bwMode="auto">
          <a:xfrm>
            <a:off x="1619250" y="6491288"/>
            <a:ext cx="1582738"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Verdana" pitchFamily="34" charset="0"/>
                <a:ea typeface="MS PGothic"/>
                <a:cs typeface="MS PGothic"/>
              </a:rPr>
              <a:t>Neutrophilic</a:t>
            </a:r>
            <a:endParaRPr lang="en-GB" altLang="en-US">
              <a:solidFill>
                <a:srgbClr val="000000"/>
              </a:solidFill>
              <a:latin typeface="Verdana" pitchFamily="34" charset="0"/>
              <a:ea typeface="MS PGothic"/>
              <a:cs typeface="MS PGothic"/>
            </a:endParaRPr>
          </a:p>
        </p:txBody>
      </p:sp>
      <p:pic>
        <p:nvPicPr>
          <p:cNvPr id="23556" name="Picture 6"/>
          <p:cNvPicPr>
            <a:picLocks noGrp="1" noChangeAspect="1" noChangeArrowheads="1"/>
          </p:cNvPicPr>
          <p:nvPr>
            <p:ph type="body" idx="4294967295"/>
          </p:nvPr>
        </p:nvPicPr>
        <p:blipFill>
          <a:blip r:embed="rId4" cstate="print"/>
          <a:srcRect/>
          <a:stretch>
            <a:fillRect/>
          </a:stretch>
        </p:blipFill>
        <p:spPr>
          <a:xfrm>
            <a:off x="0" y="1484313"/>
            <a:ext cx="2619375" cy="2259012"/>
          </a:xfrm>
          <a:ln w="19050">
            <a:solidFill>
              <a:srgbClr val="000000"/>
            </a:solidFill>
          </a:ln>
        </p:spPr>
      </p:pic>
      <p:sp>
        <p:nvSpPr>
          <p:cNvPr id="23557" name="Text Box 7"/>
          <p:cNvSpPr txBox="1">
            <a:spLocks noChangeArrowheads="1"/>
          </p:cNvSpPr>
          <p:nvPr/>
        </p:nvSpPr>
        <p:spPr bwMode="auto">
          <a:xfrm>
            <a:off x="1547813" y="3789363"/>
            <a:ext cx="1582737"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Verdana" pitchFamily="34" charset="0"/>
                <a:ea typeface="MS PGothic"/>
                <a:cs typeface="MS PGothic"/>
              </a:rPr>
              <a:t>Eosinophilic</a:t>
            </a:r>
            <a:endParaRPr lang="en-GB" altLang="en-US">
              <a:solidFill>
                <a:srgbClr val="000000"/>
              </a:solidFill>
              <a:latin typeface="Verdana" pitchFamily="34" charset="0"/>
              <a:ea typeface="MS PGothic"/>
              <a:cs typeface="MS PGothic"/>
            </a:endParaRPr>
          </a:p>
        </p:txBody>
      </p:sp>
      <p:sp>
        <p:nvSpPr>
          <p:cNvPr id="23558" name="Text Box 8"/>
          <p:cNvSpPr txBox="1">
            <a:spLocks noChangeArrowheads="1"/>
          </p:cNvSpPr>
          <p:nvPr/>
        </p:nvSpPr>
        <p:spPr bwMode="auto">
          <a:xfrm>
            <a:off x="6372225" y="6491288"/>
            <a:ext cx="863600"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Verdana" pitchFamily="34" charset="0"/>
                <a:ea typeface="MS PGothic"/>
                <a:cs typeface="MS PGothic"/>
              </a:rPr>
              <a:t>Mixed</a:t>
            </a:r>
            <a:endParaRPr lang="en-GB" altLang="en-US">
              <a:solidFill>
                <a:srgbClr val="000000"/>
              </a:solidFill>
              <a:latin typeface="Verdana" pitchFamily="34" charset="0"/>
              <a:ea typeface="MS PGothic"/>
              <a:cs typeface="MS PGothic"/>
            </a:endParaRPr>
          </a:p>
        </p:txBody>
      </p:sp>
      <p:pic>
        <p:nvPicPr>
          <p:cNvPr id="23559" name="Picture 9"/>
          <p:cNvPicPr>
            <a:picLocks noChangeAspect="1" noChangeArrowheads="1"/>
          </p:cNvPicPr>
          <p:nvPr/>
        </p:nvPicPr>
        <p:blipFill>
          <a:blip r:embed="rId5" cstate="print"/>
          <a:srcRect/>
          <a:stretch>
            <a:fillRect/>
          </a:stretch>
        </p:blipFill>
        <p:spPr bwMode="auto">
          <a:xfrm>
            <a:off x="5435600" y="1484313"/>
            <a:ext cx="2619375" cy="2295525"/>
          </a:xfrm>
          <a:prstGeom prst="rect">
            <a:avLst/>
          </a:prstGeom>
          <a:noFill/>
          <a:ln w="19050">
            <a:solidFill>
              <a:srgbClr val="000000"/>
            </a:solidFill>
            <a:miter lim="800000"/>
            <a:headEnd/>
            <a:tailEnd/>
          </a:ln>
        </p:spPr>
      </p:pic>
      <p:sp>
        <p:nvSpPr>
          <p:cNvPr id="23560" name="Text Box 10"/>
          <p:cNvSpPr txBox="1">
            <a:spLocks noChangeArrowheads="1"/>
          </p:cNvSpPr>
          <p:nvPr/>
        </p:nvSpPr>
        <p:spPr bwMode="auto">
          <a:xfrm>
            <a:off x="5651500" y="3789363"/>
            <a:ext cx="2232025"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Verdana" pitchFamily="34" charset="0"/>
                <a:ea typeface="MS PGothic"/>
                <a:cs typeface="MS PGothic"/>
              </a:rPr>
              <a:t>Paucigranulocytic</a:t>
            </a:r>
            <a:endParaRPr lang="en-GB" altLang="en-US">
              <a:solidFill>
                <a:srgbClr val="000000"/>
              </a:solidFill>
              <a:latin typeface="Verdana" pitchFamily="34" charset="0"/>
              <a:ea typeface="MS PGothic"/>
              <a:cs typeface="MS PGothic"/>
            </a:endParaRPr>
          </a:p>
        </p:txBody>
      </p:sp>
      <p:pic>
        <p:nvPicPr>
          <p:cNvPr id="23561" name="Picture 11"/>
          <p:cNvPicPr>
            <a:picLocks noChangeAspect="1" noChangeArrowheads="1"/>
          </p:cNvPicPr>
          <p:nvPr/>
        </p:nvPicPr>
        <p:blipFill>
          <a:blip r:embed="rId6" cstate="print"/>
          <a:srcRect/>
          <a:stretch>
            <a:fillRect/>
          </a:stretch>
        </p:blipFill>
        <p:spPr bwMode="auto">
          <a:xfrm>
            <a:off x="611188" y="333375"/>
            <a:ext cx="7910512" cy="701675"/>
          </a:xfrm>
          <a:prstGeom prst="rect">
            <a:avLst/>
          </a:prstGeom>
          <a:noFill/>
          <a:ln w="9525">
            <a:noFill/>
            <a:miter lim="800000"/>
            <a:headEnd/>
            <a:tailEnd/>
          </a:ln>
        </p:spPr>
      </p:pic>
      <p:pic>
        <p:nvPicPr>
          <p:cNvPr id="23562" name="Picture 12"/>
          <p:cNvPicPr>
            <a:picLocks noChangeAspect="1" noChangeArrowheads="1"/>
          </p:cNvPicPr>
          <p:nvPr/>
        </p:nvPicPr>
        <p:blipFill>
          <a:blip r:embed="rId7" cstate="print"/>
          <a:srcRect/>
          <a:stretch>
            <a:fillRect/>
          </a:stretch>
        </p:blipFill>
        <p:spPr bwMode="auto">
          <a:xfrm>
            <a:off x="1763713" y="1125538"/>
            <a:ext cx="5607050" cy="171450"/>
          </a:xfrm>
          <a:prstGeom prst="rect">
            <a:avLst/>
          </a:prstGeom>
          <a:noFill/>
          <a:ln w="9525">
            <a:noFill/>
            <a:miter lim="800000"/>
            <a:headEnd/>
            <a:tailEnd/>
          </a:ln>
        </p:spPr>
      </p:pic>
      <p:sp>
        <p:nvSpPr>
          <p:cNvPr id="23563" name="Oval 13"/>
          <p:cNvSpPr>
            <a:spLocks noChangeArrowheads="1"/>
          </p:cNvSpPr>
          <p:nvPr/>
        </p:nvSpPr>
        <p:spPr bwMode="auto">
          <a:xfrm>
            <a:off x="755650" y="5876925"/>
            <a:ext cx="576263" cy="576263"/>
          </a:xfrm>
          <a:prstGeom prst="ellipse">
            <a:avLst/>
          </a:prstGeom>
          <a:solidFill>
            <a:schemeClr val="tx1"/>
          </a:solidFill>
          <a:ln w="9525">
            <a:solidFill>
              <a:srgbClr val="000000"/>
            </a:solidFill>
            <a:round/>
            <a:headEnd/>
            <a:tailEnd/>
          </a:ln>
        </p:spPr>
        <p:txBody>
          <a:bodyPr wrap="none" anchor="ctr"/>
          <a:lstStyle/>
          <a:p>
            <a:pPr algn="ctr" fontAlgn="base">
              <a:spcBef>
                <a:spcPct val="0"/>
              </a:spcBef>
              <a:spcAft>
                <a:spcPct val="0"/>
              </a:spcAft>
            </a:pPr>
            <a:r>
              <a:rPr lang="en-NZ" altLang="en-US" b="1">
                <a:solidFill>
                  <a:srgbClr val="FFFFFF"/>
                </a:solidFill>
                <a:latin typeface="Verdana" pitchFamily="34" charset="0"/>
                <a:ea typeface="MS PGothic"/>
                <a:cs typeface="MS PGothic"/>
              </a:rPr>
              <a:t>20%</a:t>
            </a:r>
            <a:endParaRPr lang="en-GB" altLang="en-US" b="1">
              <a:solidFill>
                <a:srgbClr val="FFFFFF"/>
              </a:solidFill>
              <a:latin typeface="Verdana" pitchFamily="34" charset="0"/>
              <a:ea typeface="MS PGothic"/>
              <a:cs typeface="MS PGothic"/>
            </a:endParaRPr>
          </a:p>
        </p:txBody>
      </p:sp>
      <p:sp>
        <p:nvSpPr>
          <p:cNvPr id="23564" name="Oval 14"/>
          <p:cNvSpPr>
            <a:spLocks noChangeArrowheads="1"/>
          </p:cNvSpPr>
          <p:nvPr/>
        </p:nvSpPr>
        <p:spPr bwMode="auto">
          <a:xfrm>
            <a:off x="7740650" y="1557338"/>
            <a:ext cx="576263" cy="576262"/>
          </a:xfrm>
          <a:prstGeom prst="ellipse">
            <a:avLst/>
          </a:prstGeom>
          <a:solidFill>
            <a:schemeClr val="tx1"/>
          </a:solidFill>
          <a:ln w="9525">
            <a:solidFill>
              <a:srgbClr val="000000"/>
            </a:solidFill>
            <a:round/>
            <a:headEnd/>
            <a:tailEnd/>
          </a:ln>
        </p:spPr>
        <p:txBody>
          <a:bodyPr wrap="none" anchor="ctr"/>
          <a:lstStyle/>
          <a:p>
            <a:pPr algn="ctr" fontAlgn="base">
              <a:spcBef>
                <a:spcPct val="0"/>
              </a:spcBef>
              <a:spcAft>
                <a:spcPct val="0"/>
              </a:spcAft>
            </a:pPr>
            <a:r>
              <a:rPr lang="en-NZ" altLang="en-US" b="1">
                <a:solidFill>
                  <a:srgbClr val="FFFFFF"/>
                </a:solidFill>
                <a:latin typeface="Verdana" pitchFamily="34" charset="0"/>
                <a:ea typeface="MS PGothic"/>
                <a:cs typeface="MS PGothic"/>
              </a:rPr>
              <a:t>31%</a:t>
            </a:r>
            <a:endParaRPr lang="en-GB" altLang="en-US" b="1">
              <a:solidFill>
                <a:srgbClr val="FFFFFF"/>
              </a:solidFill>
              <a:latin typeface="Verdana" pitchFamily="34" charset="0"/>
              <a:ea typeface="MS PGothic"/>
              <a:cs typeface="MS PGothic"/>
            </a:endParaRPr>
          </a:p>
        </p:txBody>
      </p:sp>
      <p:sp>
        <p:nvSpPr>
          <p:cNvPr id="23565" name="Oval 15"/>
          <p:cNvSpPr>
            <a:spLocks noChangeArrowheads="1"/>
          </p:cNvSpPr>
          <p:nvPr/>
        </p:nvSpPr>
        <p:spPr bwMode="auto">
          <a:xfrm>
            <a:off x="755650" y="1557338"/>
            <a:ext cx="576263" cy="576262"/>
          </a:xfrm>
          <a:prstGeom prst="ellipse">
            <a:avLst/>
          </a:prstGeom>
          <a:solidFill>
            <a:schemeClr val="tx1"/>
          </a:solidFill>
          <a:ln w="9525">
            <a:solidFill>
              <a:srgbClr val="000000"/>
            </a:solidFill>
            <a:round/>
            <a:headEnd/>
            <a:tailEnd/>
          </a:ln>
        </p:spPr>
        <p:txBody>
          <a:bodyPr wrap="none" anchor="ctr"/>
          <a:lstStyle/>
          <a:p>
            <a:pPr algn="ctr" fontAlgn="base">
              <a:spcBef>
                <a:spcPct val="0"/>
              </a:spcBef>
              <a:spcAft>
                <a:spcPct val="0"/>
              </a:spcAft>
            </a:pPr>
            <a:r>
              <a:rPr lang="en-NZ" altLang="en-US" b="1">
                <a:solidFill>
                  <a:srgbClr val="FFFFFF"/>
                </a:solidFill>
                <a:latin typeface="Verdana" pitchFamily="34" charset="0"/>
                <a:ea typeface="MS PGothic"/>
                <a:cs typeface="MS PGothic"/>
              </a:rPr>
              <a:t>41%</a:t>
            </a:r>
            <a:endParaRPr lang="en-GB" altLang="en-US" b="1">
              <a:solidFill>
                <a:srgbClr val="FFFFFF"/>
              </a:solidFill>
              <a:latin typeface="Verdana" pitchFamily="34" charset="0"/>
              <a:ea typeface="MS PGothic"/>
              <a:cs typeface="MS PGothic"/>
            </a:endParaRPr>
          </a:p>
        </p:txBody>
      </p:sp>
      <p:sp>
        <p:nvSpPr>
          <p:cNvPr id="23566" name="Oval 16"/>
          <p:cNvSpPr>
            <a:spLocks noChangeArrowheads="1"/>
          </p:cNvSpPr>
          <p:nvPr/>
        </p:nvSpPr>
        <p:spPr bwMode="auto">
          <a:xfrm>
            <a:off x="7812088" y="5876925"/>
            <a:ext cx="576262" cy="576263"/>
          </a:xfrm>
          <a:prstGeom prst="ellipse">
            <a:avLst/>
          </a:prstGeom>
          <a:solidFill>
            <a:schemeClr val="tx1"/>
          </a:solidFill>
          <a:ln w="9525">
            <a:solidFill>
              <a:srgbClr val="000000"/>
            </a:solidFill>
            <a:round/>
            <a:headEnd/>
            <a:tailEnd/>
          </a:ln>
        </p:spPr>
        <p:txBody>
          <a:bodyPr wrap="none" anchor="ctr"/>
          <a:lstStyle/>
          <a:p>
            <a:pPr algn="ctr" fontAlgn="base">
              <a:spcBef>
                <a:spcPct val="0"/>
              </a:spcBef>
              <a:spcAft>
                <a:spcPct val="0"/>
              </a:spcAft>
            </a:pPr>
            <a:r>
              <a:rPr lang="en-NZ" altLang="en-US" b="1">
                <a:solidFill>
                  <a:srgbClr val="FFFFFF"/>
                </a:solidFill>
                <a:latin typeface="Verdana" pitchFamily="34" charset="0"/>
                <a:ea typeface="MS PGothic"/>
                <a:cs typeface="MS PGothic"/>
              </a:rPr>
              <a:t>8%</a:t>
            </a:r>
            <a:endParaRPr lang="en-GB" altLang="en-US" b="1">
              <a:solidFill>
                <a:srgbClr val="FFFFFF"/>
              </a:solidFill>
              <a:latin typeface="Verdana" pitchFamily="34" charset="0"/>
              <a:ea typeface="MS PGothic"/>
              <a:cs typeface="MS PGothic"/>
            </a:endParaRPr>
          </a:p>
        </p:txBody>
      </p:sp>
      <p:sp>
        <p:nvSpPr>
          <p:cNvPr id="23567" name="Text Box 17"/>
          <p:cNvSpPr txBox="1">
            <a:spLocks noChangeArrowheads="1"/>
          </p:cNvSpPr>
          <p:nvPr/>
        </p:nvSpPr>
        <p:spPr bwMode="auto">
          <a:xfrm>
            <a:off x="3563938" y="2924175"/>
            <a:ext cx="1944687" cy="2027238"/>
          </a:xfrm>
          <a:prstGeom prst="rect">
            <a:avLst/>
          </a:prstGeom>
          <a:solidFill>
            <a:srgbClr val="FF3300"/>
          </a:solidFill>
          <a:ln w="9525">
            <a:solidFill>
              <a:srgbClr val="000000"/>
            </a:solidFill>
            <a:miter lim="800000"/>
            <a:headEnd/>
            <a:tailEnd/>
          </a:ln>
        </p:spPr>
        <p:txBody>
          <a:bodyPr>
            <a:spAutoFit/>
          </a:bodyPr>
          <a:lstStyle/>
          <a:p>
            <a:pPr algn="ctr" fontAlgn="base">
              <a:spcBef>
                <a:spcPct val="50000"/>
              </a:spcBef>
              <a:spcAft>
                <a:spcPct val="0"/>
              </a:spcAft>
            </a:pPr>
            <a:r>
              <a:rPr lang="en-NZ" altLang="en-US">
                <a:solidFill>
                  <a:srgbClr val="000000"/>
                </a:solidFill>
                <a:latin typeface="Verdana" pitchFamily="34" charset="0"/>
                <a:ea typeface="MS PGothic"/>
                <a:cs typeface="MS PGothic"/>
              </a:rPr>
              <a:t>eosinophils </a:t>
            </a:r>
          </a:p>
          <a:p>
            <a:pPr algn="ctr" fontAlgn="base">
              <a:spcBef>
                <a:spcPct val="50000"/>
              </a:spcBef>
              <a:spcAft>
                <a:spcPct val="0"/>
              </a:spcAft>
            </a:pPr>
            <a:r>
              <a:rPr lang="en-NZ" altLang="en-US">
                <a:solidFill>
                  <a:srgbClr val="000000"/>
                </a:solidFill>
                <a:latin typeface="Verdana" pitchFamily="34" charset="0"/>
                <a:ea typeface="MS PGothic"/>
                <a:cs typeface="MS PGothic"/>
              </a:rPr>
              <a:t>&gt; 1.01%</a:t>
            </a:r>
          </a:p>
          <a:p>
            <a:pPr algn="ctr" fontAlgn="base">
              <a:spcBef>
                <a:spcPct val="50000"/>
              </a:spcBef>
              <a:spcAft>
                <a:spcPct val="0"/>
              </a:spcAft>
            </a:pPr>
            <a:endParaRPr lang="en-NZ" altLang="en-US">
              <a:solidFill>
                <a:srgbClr val="000000"/>
              </a:solidFill>
              <a:latin typeface="Verdana" pitchFamily="34" charset="0"/>
              <a:ea typeface="MS PGothic"/>
              <a:cs typeface="MS PGothic"/>
            </a:endParaRPr>
          </a:p>
          <a:p>
            <a:pPr algn="ctr" fontAlgn="base">
              <a:spcBef>
                <a:spcPct val="50000"/>
              </a:spcBef>
              <a:spcAft>
                <a:spcPct val="0"/>
              </a:spcAft>
            </a:pPr>
            <a:r>
              <a:rPr lang="en-NZ" altLang="en-US">
                <a:solidFill>
                  <a:srgbClr val="000000"/>
                </a:solidFill>
                <a:latin typeface="Verdana" pitchFamily="34" charset="0"/>
                <a:ea typeface="MS PGothic"/>
                <a:cs typeface="MS PGothic"/>
              </a:rPr>
              <a:t>neutrophils </a:t>
            </a:r>
          </a:p>
          <a:p>
            <a:pPr algn="ctr" fontAlgn="base">
              <a:spcBef>
                <a:spcPct val="50000"/>
              </a:spcBef>
              <a:spcAft>
                <a:spcPct val="0"/>
              </a:spcAft>
            </a:pPr>
            <a:r>
              <a:rPr lang="en-NZ" altLang="en-US">
                <a:solidFill>
                  <a:srgbClr val="000000"/>
                </a:solidFill>
                <a:latin typeface="Verdana" pitchFamily="34" charset="0"/>
                <a:ea typeface="MS PGothic"/>
                <a:cs typeface="MS PGothic"/>
              </a:rPr>
              <a:t>&gt; 61%</a:t>
            </a:r>
            <a:endParaRPr lang="en-GB" altLang="en-US">
              <a:solidFill>
                <a:srgbClr val="000000"/>
              </a:solidFill>
              <a:latin typeface="Verdana" pitchFamily="34" charset="0"/>
              <a:ea typeface="MS PGothic"/>
              <a:cs typeface="MS PGothic"/>
            </a:endParaRPr>
          </a:p>
        </p:txBody>
      </p:sp>
    </p:spTree>
    <p:extLst>
      <p:ext uri="{BB962C8B-B14F-4D97-AF65-F5344CB8AC3E}">
        <p14:creationId xmlns:p14="http://schemas.microsoft.com/office/powerpoint/2010/main" val="2738420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1520" y="289367"/>
            <a:ext cx="6840538"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itchFamily="34" charset="0"/>
              </a:defRPr>
            </a:lvl2pPr>
            <a:lvl3pPr algn="l" rtl="0" eaLnBrk="0" fontAlgn="base" hangingPunct="0">
              <a:spcBef>
                <a:spcPct val="0"/>
              </a:spcBef>
              <a:spcAft>
                <a:spcPct val="0"/>
              </a:spcAft>
              <a:defRPr sz="4400">
                <a:solidFill>
                  <a:schemeClr val="bg1"/>
                </a:solidFill>
                <a:latin typeface="Calibri" pitchFamily="34" charset="0"/>
              </a:defRPr>
            </a:lvl3pPr>
            <a:lvl4pPr algn="l" rtl="0" eaLnBrk="0" fontAlgn="base" hangingPunct="0">
              <a:spcBef>
                <a:spcPct val="0"/>
              </a:spcBef>
              <a:spcAft>
                <a:spcPct val="0"/>
              </a:spcAft>
              <a:defRPr sz="4400">
                <a:solidFill>
                  <a:schemeClr val="bg1"/>
                </a:solidFill>
                <a:latin typeface="Calibri" pitchFamily="34" charset="0"/>
              </a:defRPr>
            </a:lvl4pPr>
            <a:lvl5pPr algn="l" rtl="0" eaLnBrk="0" fontAlgn="base" hangingPunct="0">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NZ" altLang="en-US" sz="3200" b="1" kern="0" dirty="0" smtClean="0">
                <a:solidFill>
                  <a:srgbClr val="FFFFFF"/>
                </a:solidFill>
              </a:rPr>
              <a:t>The ideal biomarker</a:t>
            </a:r>
            <a:endParaRPr lang="en-GB" altLang="en-US" sz="3200" b="1" kern="0" dirty="0" smtClean="0">
              <a:solidFill>
                <a:srgbClr val="FFFFFF"/>
              </a:solidFill>
            </a:endParaRPr>
          </a:p>
        </p:txBody>
      </p:sp>
      <p:sp>
        <p:nvSpPr>
          <p:cNvPr id="4" name="Content Placeholder 3"/>
          <p:cNvSpPr>
            <a:spLocks noGrp="1"/>
          </p:cNvSpPr>
          <p:nvPr>
            <p:ph idx="4294967295"/>
          </p:nvPr>
        </p:nvSpPr>
        <p:spPr>
          <a:xfrm>
            <a:off x="0" y="1700213"/>
            <a:ext cx="8496300" cy="4824412"/>
          </a:xfrm>
        </p:spPr>
        <p:txBody>
          <a:bodyPr/>
          <a:lstStyle/>
          <a:p>
            <a:r>
              <a:rPr lang="en-NZ" sz="2000" dirty="0" smtClean="0"/>
              <a:t>Indicates a key pathophysiological process </a:t>
            </a:r>
          </a:p>
          <a:p>
            <a:r>
              <a:rPr lang="en-NZ" sz="2000" dirty="0" smtClean="0"/>
              <a:t>May be used to distinguish a particular phenotype </a:t>
            </a:r>
            <a:r>
              <a:rPr lang="en-NZ" sz="2000" b="1" dirty="0" smtClean="0"/>
              <a:t>(</a:t>
            </a:r>
            <a:r>
              <a:rPr lang="en-NZ" sz="2000" b="1" dirty="0" err="1" smtClean="0"/>
              <a:t>eg</a:t>
            </a:r>
            <a:r>
              <a:rPr lang="en-NZ" sz="2000" b="1" dirty="0" smtClean="0"/>
              <a:t> eosinophilic, </a:t>
            </a:r>
            <a:r>
              <a:rPr lang="en-NZ" sz="2000" b="1" i="1" u="sng" dirty="0" err="1" smtClean="0"/>
              <a:t>neutrophilic</a:t>
            </a:r>
            <a:r>
              <a:rPr lang="en-NZ" sz="2000" b="1" i="1" u="sng" dirty="0" smtClean="0"/>
              <a:t>, mixed</a:t>
            </a:r>
            <a:r>
              <a:rPr lang="en-NZ" sz="2000" b="1" i="1" dirty="0" smtClean="0"/>
              <a:t>, </a:t>
            </a:r>
            <a:r>
              <a:rPr lang="en-NZ" sz="2000" b="1" dirty="0" err="1" smtClean="0"/>
              <a:t>paucigranulocytic</a:t>
            </a:r>
            <a:r>
              <a:rPr lang="en-NZ" sz="2000" b="1" dirty="0" smtClean="0"/>
              <a:t>)</a:t>
            </a:r>
          </a:p>
          <a:p>
            <a:r>
              <a:rPr lang="en-NZ" sz="2000" dirty="0" smtClean="0"/>
              <a:t>Is responsive to changes in disease  activity</a:t>
            </a:r>
          </a:p>
          <a:p>
            <a:r>
              <a:rPr lang="en-NZ" sz="2000" dirty="0" smtClean="0"/>
              <a:t>Is responsive to changes in pathophysiology mediated by treatment intervention</a:t>
            </a:r>
          </a:p>
          <a:p>
            <a:r>
              <a:rPr lang="en-NZ" sz="2000" dirty="0" smtClean="0"/>
              <a:t>Is responsive within a time frame which precedes changes in clinical status and permits pre-emptive interventions</a:t>
            </a:r>
          </a:p>
          <a:p>
            <a:r>
              <a:rPr lang="en-NZ" sz="2000" b="1" i="1" u="sng" dirty="0" smtClean="0"/>
              <a:t>Is easily measured</a:t>
            </a:r>
          </a:p>
          <a:p>
            <a:r>
              <a:rPr lang="en-NZ" sz="2000" dirty="0" smtClean="0"/>
              <a:t>Is minimally invasive</a:t>
            </a:r>
          </a:p>
          <a:p>
            <a:r>
              <a:rPr lang="en-NZ" sz="2000" dirty="0" smtClean="0"/>
              <a:t>Is reproducible</a:t>
            </a:r>
          </a:p>
          <a:p>
            <a:r>
              <a:rPr lang="en-NZ" sz="2000" dirty="0" smtClean="0"/>
              <a:t>Is properly validated</a:t>
            </a:r>
          </a:p>
        </p:txBody>
      </p:sp>
    </p:spTree>
    <p:extLst>
      <p:ext uri="{BB962C8B-B14F-4D97-AF65-F5344CB8AC3E}">
        <p14:creationId xmlns:p14="http://schemas.microsoft.com/office/powerpoint/2010/main" val="3421912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Footer Placeholder 4"/>
          <p:cNvSpPr>
            <a:spLocks noGrp="1"/>
          </p:cNvSpPr>
          <p:nvPr>
            <p:ph type="ftr" sz="quarter" idx="4294967295"/>
          </p:nvPr>
        </p:nvSpPr>
        <p:spPr bwMode="auto">
          <a:xfrm>
            <a:off x="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GB" altLang="en-US" smtClean="0">
                <a:solidFill>
                  <a:srgbClr val="000000"/>
                </a:solidFill>
                <a:latin typeface="Arial" charset="0"/>
                <a:cs typeface="Arial" charset="0"/>
              </a:rPr>
              <a:t>Bates et al J Allergy Clin Immunol 2003</a:t>
            </a:r>
          </a:p>
        </p:txBody>
      </p:sp>
      <p:sp>
        <p:nvSpPr>
          <p:cNvPr id="1039" name="Rectangle 2"/>
          <p:cNvSpPr>
            <a:spLocks noGrp="1" noChangeArrowheads="1"/>
          </p:cNvSpPr>
          <p:nvPr>
            <p:ph type="title" idx="4294967295"/>
          </p:nvPr>
        </p:nvSpPr>
        <p:spPr>
          <a:xfrm>
            <a:off x="0" y="188913"/>
            <a:ext cx="7772400" cy="950912"/>
          </a:xfrm>
        </p:spPr>
        <p:txBody>
          <a:bodyPr/>
          <a:lstStyle/>
          <a:p>
            <a:pPr eaLnBrk="1" hangingPunct="1"/>
            <a:r>
              <a:rPr lang="en-US" altLang="en-US" sz="4000" b="1" dirty="0" smtClean="0"/>
              <a:t>Exhaled nitric oxide</a:t>
            </a:r>
            <a:endParaRPr lang="en-US" altLang="en-US" sz="4000" dirty="0" smtClean="0"/>
          </a:p>
        </p:txBody>
      </p:sp>
      <p:sp>
        <p:nvSpPr>
          <p:cNvPr id="1040" name="Rectangle 3"/>
          <p:cNvSpPr>
            <a:spLocks noGrp="1" noChangeArrowheads="1"/>
          </p:cNvSpPr>
          <p:nvPr>
            <p:ph type="body" sz="half" idx="4294967295"/>
          </p:nvPr>
        </p:nvSpPr>
        <p:spPr>
          <a:xfrm>
            <a:off x="0" y="1981200"/>
            <a:ext cx="4035425" cy="3886200"/>
          </a:xfrm>
        </p:spPr>
        <p:txBody>
          <a:bodyPr/>
          <a:lstStyle/>
          <a:p>
            <a:pPr eaLnBrk="1" hangingPunct="1">
              <a:lnSpc>
                <a:spcPct val="80000"/>
              </a:lnSpc>
            </a:pPr>
            <a:r>
              <a:rPr lang="en-US" altLang="en-US" sz="1600" b="1" smtClean="0"/>
              <a:t>Measured by rapid linear-response chemiluminescence</a:t>
            </a:r>
          </a:p>
          <a:p>
            <a:pPr eaLnBrk="1" hangingPunct="1">
              <a:lnSpc>
                <a:spcPct val="80000"/>
              </a:lnSpc>
            </a:pPr>
            <a:endParaRPr lang="en-US" altLang="en-US" sz="1600" b="1" smtClean="0"/>
          </a:p>
          <a:p>
            <a:pPr eaLnBrk="1" hangingPunct="1">
              <a:lnSpc>
                <a:spcPct val="80000"/>
              </a:lnSpc>
            </a:pPr>
            <a:r>
              <a:rPr lang="en-US" altLang="en-US" sz="1600" b="1" smtClean="0">
                <a:solidFill>
                  <a:schemeClr val="tx2"/>
                </a:solidFill>
              </a:rPr>
              <a:t>standardised measurement </a:t>
            </a:r>
          </a:p>
          <a:p>
            <a:pPr lvl="1" eaLnBrk="1" hangingPunct="1">
              <a:lnSpc>
                <a:spcPct val="80000"/>
              </a:lnSpc>
            </a:pPr>
            <a:r>
              <a:rPr lang="en-US" altLang="en-US" sz="1400" b="1" smtClean="0">
                <a:solidFill>
                  <a:schemeClr val="tx2"/>
                </a:solidFill>
              </a:rPr>
              <a:t>50 ml/sec flow rate</a:t>
            </a:r>
          </a:p>
          <a:p>
            <a:pPr eaLnBrk="1" hangingPunct="1">
              <a:lnSpc>
                <a:spcPct val="80000"/>
              </a:lnSpc>
            </a:pPr>
            <a:endParaRPr lang="en-US" altLang="en-US" sz="1600" b="1" smtClean="0"/>
          </a:p>
          <a:p>
            <a:pPr lvl="1" eaLnBrk="1" hangingPunct="1">
              <a:lnSpc>
                <a:spcPct val="80000"/>
              </a:lnSpc>
            </a:pPr>
            <a:r>
              <a:rPr lang="en-US" altLang="en-US" sz="1400" b="1" smtClean="0"/>
              <a:t>reproducible,discriminates between subjects with and without asthma</a:t>
            </a:r>
          </a:p>
          <a:p>
            <a:pPr lvl="1" eaLnBrk="1" hangingPunct="1">
              <a:lnSpc>
                <a:spcPct val="80000"/>
              </a:lnSpc>
            </a:pPr>
            <a:endParaRPr lang="en-US" altLang="en-US" sz="1400" b="1" smtClean="0"/>
          </a:p>
          <a:p>
            <a:pPr lvl="1" eaLnBrk="1" hangingPunct="1">
              <a:lnSpc>
                <a:spcPct val="80000"/>
              </a:lnSpc>
            </a:pPr>
            <a:r>
              <a:rPr lang="en-US" altLang="en-US" sz="1400" b="1" smtClean="0"/>
              <a:t>Results influenced by number of factors eg ICS, LABAs, smoking….. </a:t>
            </a:r>
          </a:p>
          <a:p>
            <a:pPr eaLnBrk="1" hangingPunct="1">
              <a:lnSpc>
                <a:spcPct val="80000"/>
              </a:lnSpc>
            </a:pPr>
            <a:endParaRPr lang="en-US" altLang="en-US" sz="1600" b="1" smtClean="0"/>
          </a:p>
          <a:p>
            <a:pPr eaLnBrk="1" hangingPunct="1">
              <a:lnSpc>
                <a:spcPct val="80000"/>
              </a:lnSpc>
            </a:pPr>
            <a:r>
              <a:rPr lang="en-US" altLang="en-US" sz="1600" b="1" smtClean="0">
                <a:solidFill>
                  <a:schemeClr val="tx2"/>
                </a:solidFill>
              </a:rPr>
              <a:t>normal values</a:t>
            </a:r>
            <a:r>
              <a:rPr lang="en-US" altLang="en-US" sz="1600" b="1" smtClean="0"/>
              <a:t>: mean (SD) 12 (11) ppb</a:t>
            </a:r>
          </a:p>
          <a:p>
            <a:pPr eaLnBrk="1" hangingPunct="1">
              <a:lnSpc>
                <a:spcPct val="80000"/>
              </a:lnSpc>
            </a:pPr>
            <a:endParaRPr lang="en-US" altLang="en-US" sz="1600" b="1" smtClean="0"/>
          </a:p>
          <a:p>
            <a:pPr lvl="1" eaLnBrk="1" hangingPunct="1">
              <a:lnSpc>
                <a:spcPct val="80000"/>
              </a:lnSpc>
            </a:pPr>
            <a:r>
              <a:rPr lang="en-US" altLang="en-US" sz="1400" b="1" smtClean="0"/>
              <a:t>10th percentile: 6 ppb</a:t>
            </a:r>
          </a:p>
          <a:p>
            <a:pPr lvl="1" eaLnBrk="1" hangingPunct="1">
              <a:lnSpc>
                <a:spcPct val="80000"/>
              </a:lnSpc>
            </a:pPr>
            <a:r>
              <a:rPr lang="en-US" altLang="en-US" sz="1400" b="1" smtClean="0"/>
              <a:t>90th percentile: 23 ppb</a:t>
            </a:r>
          </a:p>
          <a:p>
            <a:pPr eaLnBrk="1" hangingPunct="1">
              <a:lnSpc>
                <a:spcPct val="80000"/>
              </a:lnSpc>
            </a:pPr>
            <a:endParaRPr lang="en-US" altLang="en-US" sz="1600" b="1" smtClean="0"/>
          </a:p>
        </p:txBody>
      </p:sp>
      <p:graphicFrame>
        <p:nvGraphicFramePr>
          <p:cNvPr id="1037" name="Object 13"/>
          <p:cNvGraphicFramePr>
            <a:graphicFrameLocks noGrp="1" noChangeAspect="1"/>
          </p:cNvGraphicFramePr>
          <p:nvPr>
            <p:ph sz="half" idx="4294967295"/>
          </p:nvPr>
        </p:nvGraphicFramePr>
        <p:xfrm>
          <a:off x="4824413" y="1665288"/>
          <a:ext cx="4319587" cy="3606800"/>
        </p:xfrm>
        <a:graphic>
          <a:graphicData uri="http://schemas.openxmlformats.org/presentationml/2006/ole">
            <mc:AlternateContent xmlns:mc="http://schemas.openxmlformats.org/markup-compatibility/2006">
              <mc:Choice xmlns:v="urn:schemas-microsoft-com:vml" Requires="v">
                <p:oleObj spid="_x0000_s5276" name="Bitmap Image" r:id="rId4" imgW="2000000" imgH="1619476" progId="PBrush">
                  <p:embed/>
                </p:oleObj>
              </mc:Choice>
              <mc:Fallback>
                <p:oleObj name="Bitmap Image" r:id="rId4" imgW="2000000" imgH="1619476"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413" y="1665288"/>
                        <a:ext cx="4319587"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7907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260350"/>
            <a:ext cx="6840538" cy="792163"/>
          </a:xfrm>
        </p:spPr>
        <p:txBody>
          <a:bodyPr/>
          <a:lstStyle/>
          <a:p>
            <a:pPr>
              <a:defRPr/>
            </a:pPr>
            <a:r>
              <a:rPr lang="en-US" altLang="en-US" sz="3600" b="1" dirty="0">
                <a:effectLst>
                  <a:outerShdw blurRad="38100" dist="38100" dir="2700000" algn="tl">
                    <a:srgbClr val="000000"/>
                  </a:outerShdw>
                </a:effectLst>
              </a:rPr>
              <a:t>Factors thought to influence </a:t>
            </a:r>
            <a:br>
              <a:rPr lang="en-US" altLang="en-US" sz="3600" b="1" dirty="0">
                <a:effectLst>
                  <a:outerShdw blurRad="38100" dist="38100" dir="2700000" algn="tl">
                    <a:srgbClr val="000000"/>
                  </a:outerShdw>
                </a:effectLst>
              </a:rPr>
            </a:br>
            <a:r>
              <a:rPr lang="en-US" altLang="en-US" sz="3600" b="1" dirty="0">
                <a:effectLst>
                  <a:outerShdw blurRad="38100" dist="38100" dir="2700000" algn="tl">
                    <a:srgbClr val="000000"/>
                  </a:outerShdw>
                </a:effectLst>
              </a:rPr>
              <a:t>exhaled NO</a:t>
            </a:r>
          </a:p>
        </p:txBody>
      </p:sp>
      <p:sp>
        <p:nvSpPr>
          <p:cNvPr id="30722" name="AutoShape 5"/>
          <p:cNvSpPr>
            <a:spLocks noChangeArrowheads="1"/>
          </p:cNvSpPr>
          <p:nvPr/>
        </p:nvSpPr>
        <p:spPr bwMode="auto">
          <a:xfrm>
            <a:off x="1547813" y="1557338"/>
            <a:ext cx="576262" cy="936625"/>
          </a:xfrm>
          <a:prstGeom prst="upArrow">
            <a:avLst>
              <a:gd name="adj1" fmla="val 50000"/>
              <a:gd name="adj2" fmla="val 40634"/>
            </a:avLst>
          </a:prstGeom>
          <a:solidFill>
            <a:srgbClr val="FF6600"/>
          </a:solidFill>
          <a:ln w="9525">
            <a:solidFill>
              <a:schemeClr val="tx1"/>
            </a:solidFill>
            <a:miter lim="800000"/>
            <a:headEnd/>
            <a:tailEnd/>
          </a:ln>
        </p:spPr>
        <p:txBody>
          <a:bodyPr wrap="none" anchor="ctr"/>
          <a:lstStyle/>
          <a:p>
            <a:pPr algn="ctr" fontAlgn="base">
              <a:spcBef>
                <a:spcPct val="0"/>
              </a:spcBef>
              <a:spcAft>
                <a:spcPct val="0"/>
              </a:spcAft>
            </a:pPr>
            <a:endParaRPr lang="en-NZ">
              <a:solidFill>
                <a:srgbClr val="000000"/>
              </a:solidFill>
              <a:latin typeface="Arial" charset="0"/>
            </a:endParaRPr>
          </a:p>
        </p:txBody>
      </p:sp>
      <p:sp>
        <p:nvSpPr>
          <p:cNvPr id="30723" name="AutoShape 6"/>
          <p:cNvSpPr>
            <a:spLocks noChangeArrowheads="1"/>
          </p:cNvSpPr>
          <p:nvPr/>
        </p:nvSpPr>
        <p:spPr bwMode="auto">
          <a:xfrm rot="10800000">
            <a:off x="6443663" y="1557338"/>
            <a:ext cx="576262" cy="936625"/>
          </a:xfrm>
          <a:prstGeom prst="upArrow">
            <a:avLst>
              <a:gd name="adj1" fmla="val 50000"/>
              <a:gd name="adj2" fmla="val 40634"/>
            </a:avLst>
          </a:prstGeom>
          <a:solidFill>
            <a:srgbClr val="00FF00"/>
          </a:solidFill>
          <a:ln w="9525">
            <a:solidFill>
              <a:schemeClr val="tx1"/>
            </a:solidFill>
            <a:miter lim="800000"/>
            <a:headEnd/>
            <a:tailEnd/>
          </a:ln>
        </p:spPr>
        <p:txBody>
          <a:bodyPr wrap="none" anchor="ctr"/>
          <a:lstStyle/>
          <a:p>
            <a:pPr algn="ctr" fontAlgn="base">
              <a:spcBef>
                <a:spcPct val="0"/>
              </a:spcBef>
              <a:spcAft>
                <a:spcPct val="0"/>
              </a:spcAft>
            </a:pPr>
            <a:endParaRPr lang="en-NZ">
              <a:solidFill>
                <a:srgbClr val="000000"/>
              </a:solidFill>
              <a:latin typeface="Arial" charset="0"/>
            </a:endParaRPr>
          </a:p>
        </p:txBody>
      </p:sp>
      <p:sp>
        <p:nvSpPr>
          <p:cNvPr id="30724" name="Text Box 7"/>
          <p:cNvSpPr txBox="1">
            <a:spLocks noChangeArrowheads="1"/>
          </p:cNvSpPr>
          <p:nvPr/>
        </p:nvSpPr>
        <p:spPr bwMode="auto">
          <a:xfrm>
            <a:off x="2051050" y="1916113"/>
            <a:ext cx="10795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2400" b="1">
                <a:solidFill>
                  <a:srgbClr val="FF3300"/>
                </a:solidFill>
                <a:latin typeface="Arial" charset="0"/>
              </a:rPr>
              <a:t>NO</a:t>
            </a:r>
          </a:p>
        </p:txBody>
      </p:sp>
      <p:sp>
        <p:nvSpPr>
          <p:cNvPr id="30725" name="Text Box 8"/>
          <p:cNvSpPr txBox="1">
            <a:spLocks noChangeArrowheads="1"/>
          </p:cNvSpPr>
          <p:nvPr/>
        </p:nvSpPr>
        <p:spPr bwMode="auto">
          <a:xfrm>
            <a:off x="6877050" y="1916113"/>
            <a:ext cx="10795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2400" b="1">
                <a:solidFill>
                  <a:srgbClr val="FF3300"/>
                </a:solidFill>
                <a:latin typeface="Arial" charset="0"/>
              </a:rPr>
              <a:t>NO</a:t>
            </a:r>
          </a:p>
        </p:txBody>
      </p:sp>
      <p:sp>
        <p:nvSpPr>
          <p:cNvPr id="30726" name="Text Box 9"/>
          <p:cNvSpPr txBox="1">
            <a:spLocks noChangeArrowheads="1"/>
          </p:cNvSpPr>
          <p:nvPr/>
        </p:nvSpPr>
        <p:spPr bwMode="auto">
          <a:xfrm>
            <a:off x="323850" y="3429000"/>
            <a:ext cx="4176713" cy="822325"/>
          </a:xfrm>
          <a:prstGeom prst="rect">
            <a:avLst/>
          </a:prstGeom>
          <a:solidFill>
            <a:srgbClr val="FF6600"/>
          </a:solidFill>
          <a:ln w="9525">
            <a:noFill/>
            <a:miter lim="800000"/>
            <a:headEnd/>
            <a:tailEnd/>
          </a:ln>
        </p:spPr>
        <p:txBody>
          <a:bodyPr>
            <a:spAutoFit/>
          </a:bodyPr>
          <a:lstStyle/>
          <a:p>
            <a:pPr algn="ctr" fontAlgn="base">
              <a:spcBef>
                <a:spcPct val="50000"/>
              </a:spcBef>
              <a:spcAft>
                <a:spcPct val="0"/>
              </a:spcAft>
            </a:pPr>
            <a:r>
              <a:rPr lang="en-US" altLang="en-US" sz="2400">
                <a:solidFill>
                  <a:srgbClr val="000000"/>
                </a:solidFill>
                <a:latin typeface="Arial" charset="0"/>
              </a:rPr>
              <a:t>Viral infections</a:t>
            </a:r>
            <a:br>
              <a:rPr lang="en-US" altLang="en-US" sz="2400">
                <a:solidFill>
                  <a:srgbClr val="000000"/>
                </a:solidFill>
                <a:latin typeface="Arial" charset="0"/>
              </a:rPr>
            </a:br>
            <a:r>
              <a:rPr lang="en-US" altLang="en-US" sz="2400">
                <a:solidFill>
                  <a:srgbClr val="000000"/>
                </a:solidFill>
                <a:latin typeface="Arial" charset="0"/>
              </a:rPr>
              <a:t>Atopy and AHR</a:t>
            </a:r>
          </a:p>
        </p:txBody>
      </p:sp>
      <p:sp>
        <p:nvSpPr>
          <p:cNvPr id="30727" name="Text Box 10"/>
          <p:cNvSpPr txBox="1">
            <a:spLocks noChangeArrowheads="1"/>
          </p:cNvSpPr>
          <p:nvPr/>
        </p:nvSpPr>
        <p:spPr bwMode="auto">
          <a:xfrm>
            <a:off x="5292725" y="3429000"/>
            <a:ext cx="3024188" cy="822325"/>
          </a:xfrm>
          <a:prstGeom prst="rect">
            <a:avLst/>
          </a:prstGeom>
          <a:solidFill>
            <a:srgbClr val="00FF00"/>
          </a:solidFill>
          <a:ln w="9525">
            <a:noFill/>
            <a:miter lim="800000"/>
            <a:headEnd/>
            <a:tailEnd/>
          </a:ln>
        </p:spPr>
        <p:txBody>
          <a:bodyPr>
            <a:spAutoFit/>
          </a:bodyPr>
          <a:lstStyle/>
          <a:p>
            <a:pPr algn="ctr" fontAlgn="base">
              <a:spcBef>
                <a:spcPct val="50000"/>
              </a:spcBef>
              <a:spcAft>
                <a:spcPct val="0"/>
              </a:spcAft>
            </a:pPr>
            <a:r>
              <a:rPr lang="en-US" altLang="en-US" sz="2400">
                <a:solidFill>
                  <a:srgbClr val="000000"/>
                </a:solidFill>
                <a:latin typeface="Arial" charset="0"/>
              </a:rPr>
              <a:t>Smoking</a:t>
            </a:r>
            <a:br>
              <a:rPr lang="en-US" altLang="en-US" sz="2400">
                <a:solidFill>
                  <a:srgbClr val="000000"/>
                </a:solidFill>
                <a:latin typeface="Arial" charset="0"/>
              </a:rPr>
            </a:br>
            <a:r>
              <a:rPr lang="en-US" altLang="en-US" sz="2400">
                <a:solidFill>
                  <a:srgbClr val="000000"/>
                </a:solidFill>
                <a:latin typeface="Arial" charset="0"/>
              </a:rPr>
              <a:t>Corticosteroids</a:t>
            </a:r>
          </a:p>
        </p:txBody>
      </p:sp>
      <p:sp>
        <p:nvSpPr>
          <p:cNvPr id="30728" name="Text Box 11"/>
          <p:cNvSpPr txBox="1">
            <a:spLocks noChangeArrowheads="1"/>
          </p:cNvSpPr>
          <p:nvPr/>
        </p:nvSpPr>
        <p:spPr bwMode="auto">
          <a:xfrm>
            <a:off x="1116013" y="2781300"/>
            <a:ext cx="6769100" cy="457200"/>
          </a:xfrm>
          <a:prstGeom prst="rect">
            <a:avLst/>
          </a:prstGeom>
          <a:gradFill rotWithShape="1">
            <a:gsLst>
              <a:gs pos="0">
                <a:srgbClr val="FF6600"/>
              </a:gs>
              <a:gs pos="100000">
                <a:srgbClr val="00FF00"/>
              </a:gs>
            </a:gsLst>
            <a:lin ang="0" scaled="1"/>
          </a:gradFill>
          <a:ln w="9525">
            <a:noFill/>
            <a:miter lim="800000"/>
            <a:headEnd/>
            <a:tailEnd/>
          </a:ln>
        </p:spPr>
        <p:txBody>
          <a:bodyPr>
            <a:spAutoFit/>
          </a:bodyPr>
          <a:lstStyle/>
          <a:p>
            <a:pPr algn="ctr" fontAlgn="base">
              <a:spcBef>
                <a:spcPct val="50000"/>
              </a:spcBef>
              <a:spcAft>
                <a:spcPct val="0"/>
              </a:spcAft>
            </a:pPr>
            <a:r>
              <a:rPr lang="en-US" altLang="en-US" sz="2400">
                <a:solidFill>
                  <a:srgbClr val="000000"/>
                </a:solidFill>
                <a:latin typeface="Arial" charset="0"/>
              </a:rPr>
              <a:t>(Genetic factors)</a:t>
            </a:r>
          </a:p>
        </p:txBody>
      </p:sp>
      <p:sp>
        <p:nvSpPr>
          <p:cNvPr id="30729" name="Text Box 12"/>
          <p:cNvSpPr txBox="1">
            <a:spLocks noChangeArrowheads="1"/>
          </p:cNvSpPr>
          <p:nvPr/>
        </p:nvSpPr>
        <p:spPr bwMode="auto">
          <a:xfrm>
            <a:off x="179388" y="5876925"/>
            <a:ext cx="8856662" cy="76200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en-US" sz="2200" b="1" i="1">
                <a:solidFill>
                  <a:srgbClr val="000000"/>
                </a:solidFill>
                <a:latin typeface="Arial" charset="0"/>
              </a:rPr>
              <a:t>Factors that effect exhaled NO independent of sputum eosinophils will result in discordance between the 2 variables.</a:t>
            </a:r>
          </a:p>
        </p:txBody>
      </p:sp>
      <p:sp>
        <p:nvSpPr>
          <p:cNvPr id="30730" name="Text Box 13"/>
          <p:cNvSpPr txBox="1">
            <a:spLocks noChangeArrowheads="1"/>
          </p:cNvSpPr>
          <p:nvPr/>
        </p:nvSpPr>
        <p:spPr bwMode="auto">
          <a:xfrm>
            <a:off x="323850" y="4292600"/>
            <a:ext cx="4176713" cy="1465263"/>
          </a:xfrm>
          <a:prstGeom prst="rect">
            <a:avLst/>
          </a:prstGeom>
          <a:solidFill>
            <a:srgbClr val="FF9900"/>
          </a:solidFill>
          <a:ln w="9525">
            <a:noFill/>
            <a:miter lim="800000"/>
            <a:headEnd/>
            <a:tailEnd/>
          </a:ln>
        </p:spPr>
        <p:txBody>
          <a:bodyPr>
            <a:spAutoFit/>
          </a:bodyPr>
          <a:lstStyle/>
          <a:p>
            <a:pPr algn="ctr" fontAlgn="base">
              <a:spcBef>
                <a:spcPct val="50000"/>
              </a:spcBef>
              <a:spcAft>
                <a:spcPct val="0"/>
              </a:spcAft>
            </a:pPr>
            <a:r>
              <a:rPr lang="en-US" altLang="en-US">
                <a:solidFill>
                  <a:srgbClr val="000000"/>
                </a:solidFill>
                <a:latin typeface="Arial" charset="0"/>
              </a:rPr>
              <a:t>Acute lung allograft rejection? Bronchiectasis</a:t>
            </a:r>
            <a:br>
              <a:rPr lang="en-US" altLang="en-US">
                <a:solidFill>
                  <a:srgbClr val="000000"/>
                </a:solidFill>
                <a:latin typeface="Arial" charset="0"/>
              </a:rPr>
            </a:br>
            <a:r>
              <a:rPr lang="en-US" altLang="en-US">
                <a:solidFill>
                  <a:srgbClr val="000000"/>
                </a:solidFill>
                <a:latin typeface="Arial" charset="0"/>
              </a:rPr>
              <a:t>Female sex hormones</a:t>
            </a:r>
            <a:br>
              <a:rPr lang="en-US" altLang="en-US">
                <a:solidFill>
                  <a:srgbClr val="000000"/>
                </a:solidFill>
                <a:latin typeface="Arial" charset="0"/>
              </a:rPr>
            </a:br>
            <a:r>
              <a:rPr lang="en-US" altLang="en-US">
                <a:solidFill>
                  <a:srgbClr val="000000"/>
                </a:solidFill>
                <a:latin typeface="Arial" charset="0"/>
              </a:rPr>
              <a:t>SLE</a:t>
            </a:r>
            <a:br>
              <a:rPr lang="en-US" altLang="en-US">
                <a:solidFill>
                  <a:srgbClr val="000000"/>
                </a:solidFill>
                <a:latin typeface="Arial" charset="0"/>
              </a:rPr>
            </a:br>
            <a:r>
              <a:rPr lang="en-US" altLang="en-US">
                <a:solidFill>
                  <a:srgbClr val="000000"/>
                </a:solidFill>
                <a:latin typeface="Arial" charset="0"/>
              </a:rPr>
              <a:t>Liver cirrhosis</a:t>
            </a:r>
          </a:p>
        </p:txBody>
      </p:sp>
      <p:sp>
        <p:nvSpPr>
          <p:cNvPr id="30731" name="Text Box 14"/>
          <p:cNvSpPr txBox="1">
            <a:spLocks noChangeArrowheads="1"/>
          </p:cNvSpPr>
          <p:nvPr/>
        </p:nvSpPr>
        <p:spPr bwMode="auto">
          <a:xfrm>
            <a:off x="5292725" y="4292600"/>
            <a:ext cx="3024188" cy="1190625"/>
          </a:xfrm>
          <a:prstGeom prst="rect">
            <a:avLst/>
          </a:prstGeom>
          <a:solidFill>
            <a:srgbClr val="66FF66"/>
          </a:solidFill>
          <a:ln w="9525">
            <a:noFill/>
            <a:miter lim="800000"/>
            <a:headEnd/>
            <a:tailEnd/>
          </a:ln>
        </p:spPr>
        <p:txBody>
          <a:bodyPr>
            <a:spAutoFit/>
          </a:bodyPr>
          <a:lstStyle/>
          <a:p>
            <a:pPr algn="ctr" fontAlgn="base">
              <a:spcBef>
                <a:spcPct val="50000"/>
              </a:spcBef>
              <a:spcAft>
                <a:spcPct val="0"/>
              </a:spcAft>
            </a:pPr>
            <a:r>
              <a:rPr lang="en-US" altLang="en-US">
                <a:solidFill>
                  <a:srgbClr val="000000"/>
                </a:solidFill>
                <a:latin typeface="Arial" charset="0"/>
              </a:rPr>
              <a:t>Pulmonary hypertension</a:t>
            </a:r>
            <a:br>
              <a:rPr lang="en-US" altLang="en-US">
                <a:solidFill>
                  <a:srgbClr val="000000"/>
                </a:solidFill>
                <a:latin typeface="Arial" charset="0"/>
              </a:rPr>
            </a:br>
            <a:r>
              <a:rPr lang="en-US" altLang="en-US">
                <a:solidFill>
                  <a:srgbClr val="000000"/>
                </a:solidFill>
                <a:latin typeface="Arial" charset="0"/>
              </a:rPr>
              <a:t>Immunodeficiency</a:t>
            </a:r>
            <a:br>
              <a:rPr lang="en-US" altLang="en-US">
                <a:solidFill>
                  <a:srgbClr val="000000"/>
                </a:solidFill>
                <a:latin typeface="Arial" charset="0"/>
              </a:rPr>
            </a:br>
            <a:r>
              <a:rPr lang="en-US" altLang="en-US">
                <a:solidFill>
                  <a:srgbClr val="000000"/>
                </a:solidFill>
                <a:latin typeface="Arial" charset="0"/>
              </a:rPr>
              <a:t>Primary Ciliary Dyskinesia</a:t>
            </a:r>
            <a:br>
              <a:rPr lang="en-US" altLang="en-US">
                <a:solidFill>
                  <a:srgbClr val="000000"/>
                </a:solidFill>
                <a:latin typeface="Arial" charset="0"/>
              </a:rPr>
            </a:br>
            <a:r>
              <a:rPr lang="en-US" altLang="en-US">
                <a:solidFill>
                  <a:srgbClr val="000000"/>
                </a:solidFill>
                <a:latin typeface="Arial" charset="0"/>
              </a:rPr>
              <a:t>Cystic Fibrosis</a:t>
            </a:r>
          </a:p>
        </p:txBody>
      </p:sp>
    </p:spTree>
    <p:extLst>
      <p:ext uri="{BB962C8B-B14F-4D97-AF65-F5344CB8AC3E}">
        <p14:creationId xmlns:p14="http://schemas.microsoft.com/office/powerpoint/2010/main" val="240431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PERSONALISED (PRECISION) MEDICINE</a:t>
            </a:r>
            <a:endParaRPr lang="en-NZ" sz="3600" dirty="0"/>
          </a:p>
        </p:txBody>
      </p:sp>
      <p:sp>
        <p:nvSpPr>
          <p:cNvPr id="3" name="Content Placeholder 2"/>
          <p:cNvSpPr>
            <a:spLocks noGrp="1"/>
          </p:cNvSpPr>
          <p:nvPr>
            <p:ph idx="1"/>
          </p:nvPr>
        </p:nvSpPr>
        <p:spPr/>
        <p:txBody>
          <a:bodyPr/>
          <a:lstStyle/>
          <a:p>
            <a:r>
              <a:rPr lang="en-NZ" dirty="0" smtClean="0"/>
              <a:t>“The practice of tailoring treatment to individual patients based on their predicted response or risk of disease”</a:t>
            </a:r>
          </a:p>
          <a:p>
            <a:r>
              <a:rPr lang="en-NZ" dirty="0" smtClean="0"/>
              <a:t>“Precision Medicine requires a different type of clinical trial that focuses on individual , not average, responses to therapy”</a:t>
            </a:r>
            <a:endParaRPr lang="en-NZ" dirty="0"/>
          </a:p>
        </p:txBody>
      </p:sp>
    </p:spTree>
    <p:extLst>
      <p:ext uri="{BB962C8B-B14F-4D97-AF65-F5344CB8AC3E}">
        <p14:creationId xmlns:p14="http://schemas.microsoft.com/office/powerpoint/2010/main" val="404308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l="19760" t="6166" r="17334"/>
          <a:stretch>
            <a:fillRect/>
          </a:stretch>
        </p:blipFill>
        <p:spPr bwMode="auto">
          <a:xfrm>
            <a:off x="539552" y="1700808"/>
            <a:ext cx="4545012" cy="4340225"/>
          </a:xfrm>
          <a:prstGeom prst="rect">
            <a:avLst/>
          </a:prstGeom>
          <a:noFill/>
          <a:ln w="9525">
            <a:noFill/>
            <a:miter lim="800000"/>
            <a:headEnd/>
            <a:tailEnd/>
          </a:ln>
        </p:spPr>
      </p:pic>
      <p:sp>
        <p:nvSpPr>
          <p:cNvPr id="31746" name="Rectangle 3"/>
          <p:cNvSpPr>
            <a:spLocks noGrp="1" noChangeArrowheads="1"/>
          </p:cNvSpPr>
          <p:nvPr>
            <p:ph type="title" idx="4294967295"/>
          </p:nvPr>
        </p:nvSpPr>
        <p:spPr>
          <a:xfrm>
            <a:off x="0" y="260350"/>
            <a:ext cx="6840538" cy="792163"/>
          </a:xfrm>
        </p:spPr>
        <p:txBody>
          <a:bodyPr/>
          <a:lstStyle/>
          <a:p>
            <a:pPr eaLnBrk="1" hangingPunct="1"/>
            <a:r>
              <a:rPr lang="en-NZ" altLang="en-US" sz="3600" b="1" dirty="0" smtClean="0"/>
              <a:t>ROC curve of </a:t>
            </a:r>
            <a:r>
              <a:rPr lang="en-NZ" altLang="en-US" sz="3600" b="1" dirty="0" err="1" smtClean="0"/>
              <a:t>eNO</a:t>
            </a:r>
            <a:r>
              <a:rPr lang="en-NZ" altLang="en-US" sz="3600" b="1" dirty="0" smtClean="0"/>
              <a:t> predicting positive eosinophilia – </a:t>
            </a:r>
            <a:br>
              <a:rPr lang="en-NZ" altLang="en-US" sz="3600" b="1" dirty="0" smtClean="0"/>
            </a:br>
            <a:r>
              <a:rPr lang="en-NZ" altLang="en-US" sz="2000" b="1" dirty="0" smtClean="0"/>
              <a:t>Yap E, Garrett J, </a:t>
            </a:r>
            <a:r>
              <a:rPr lang="en-NZ" altLang="en-US" sz="2000" b="1" dirty="0" err="1" smtClean="0"/>
              <a:t>Jayoram</a:t>
            </a:r>
            <a:r>
              <a:rPr lang="en-NZ" altLang="en-US" sz="2000" b="1" dirty="0" smtClean="0"/>
              <a:t> L.  </a:t>
            </a:r>
            <a:r>
              <a:rPr lang="en-NZ" altLang="en-US" sz="2000" b="1" dirty="0" err="1" smtClean="0"/>
              <a:t>Int</a:t>
            </a:r>
            <a:r>
              <a:rPr lang="en-NZ" altLang="en-US" sz="2000" b="1" dirty="0" smtClean="0"/>
              <a:t> Med J 2013</a:t>
            </a:r>
            <a:endParaRPr lang="en-GB" altLang="en-US" sz="2000" b="1" dirty="0" smtClean="0"/>
          </a:p>
        </p:txBody>
      </p:sp>
      <p:graphicFrame>
        <p:nvGraphicFramePr>
          <p:cNvPr id="136196" name="Group 4"/>
          <p:cNvGraphicFramePr>
            <a:graphicFrameLocks noGrp="1"/>
          </p:cNvGraphicFramePr>
          <p:nvPr/>
        </p:nvGraphicFramePr>
        <p:xfrm>
          <a:off x="6940550" y="2781300"/>
          <a:ext cx="1930400" cy="1296988"/>
        </p:xfrm>
        <a:graphic>
          <a:graphicData uri="http://schemas.openxmlformats.org/drawingml/2006/table">
            <a:tbl>
              <a:tblPr/>
              <a:tblGrid>
                <a:gridCol w="1077913">
                  <a:extLst>
                    <a:ext uri="{9D8B030D-6E8A-4147-A177-3AD203B41FA5}">
                      <a16:colId xmlns:a16="http://schemas.microsoft.com/office/drawing/2014/main" val="20000"/>
                    </a:ext>
                  </a:extLst>
                </a:gridCol>
                <a:gridCol w="852487">
                  <a:extLst>
                    <a:ext uri="{9D8B030D-6E8A-4147-A177-3AD203B41FA5}">
                      <a16:colId xmlns:a16="http://schemas.microsoft.com/office/drawing/2014/main" val="20001"/>
                    </a:ext>
                  </a:extLst>
                </a:gridCol>
              </a:tblGrid>
              <a:tr h="63658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7</a:t>
                      </a:r>
                      <a:endParaRPr kumimoji="0" lang="en-GB" alt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  8</a:t>
                      </a:r>
                      <a:endParaRPr kumimoji="0" lang="en-GB"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0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    6</a:t>
                      </a:r>
                      <a:endParaRPr kumimoji="0" lang="en-GB" alt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 31</a:t>
                      </a:r>
                      <a:endParaRPr kumimoji="0" lang="en-GB"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58" name="Text Box 15"/>
          <p:cNvSpPr txBox="1">
            <a:spLocks noChangeArrowheads="1"/>
          </p:cNvSpPr>
          <p:nvPr/>
        </p:nvSpPr>
        <p:spPr bwMode="auto">
          <a:xfrm>
            <a:off x="4683125" y="2565400"/>
            <a:ext cx="2559050" cy="1754188"/>
          </a:xfrm>
          <a:prstGeom prst="rect">
            <a:avLst/>
          </a:prstGeom>
          <a:noFill/>
          <a:ln w="9525">
            <a:noFill/>
            <a:miter lim="800000"/>
            <a:headEnd/>
            <a:tailEnd/>
          </a:ln>
        </p:spPr>
        <p:txBody>
          <a:bodyPr>
            <a:spAutoFit/>
          </a:bodyPr>
          <a:lstStyle/>
          <a:p>
            <a:pPr algn="ctr" fontAlgn="base">
              <a:spcBef>
                <a:spcPct val="50000"/>
              </a:spcBef>
              <a:spcAft>
                <a:spcPct val="0"/>
              </a:spcAft>
            </a:pPr>
            <a:endParaRPr lang="en-NZ" altLang="en-US" b="1">
              <a:solidFill>
                <a:srgbClr val="000000"/>
              </a:solidFill>
              <a:latin typeface="Arial" charset="0"/>
              <a:ea typeface="MS PGothic"/>
              <a:cs typeface="MS PGothic"/>
            </a:endParaRPr>
          </a:p>
          <a:p>
            <a:pPr algn="ctr" fontAlgn="base">
              <a:spcBef>
                <a:spcPct val="0"/>
              </a:spcBef>
              <a:spcAft>
                <a:spcPct val="0"/>
              </a:spcAft>
            </a:pPr>
            <a:r>
              <a:rPr lang="en-NZ" altLang="en-US" b="1">
                <a:solidFill>
                  <a:srgbClr val="000000"/>
                </a:solidFill>
                <a:latin typeface="Book Antiqua" pitchFamily="18" charset="0"/>
                <a:ea typeface="MS PGothic"/>
                <a:cs typeface="MS PGothic"/>
              </a:rPr>
              <a:t>                       &lt; 20</a:t>
            </a:r>
          </a:p>
          <a:p>
            <a:pPr algn="ctr" fontAlgn="base">
              <a:spcBef>
                <a:spcPct val="0"/>
              </a:spcBef>
              <a:spcAft>
                <a:spcPct val="0"/>
              </a:spcAft>
            </a:pPr>
            <a:r>
              <a:rPr lang="en-NZ" altLang="en-US" b="1">
                <a:solidFill>
                  <a:srgbClr val="000000"/>
                </a:solidFill>
                <a:latin typeface="Book Antiqua" pitchFamily="18" charset="0"/>
                <a:ea typeface="MS PGothic"/>
                <a:cs typeface="MS PGothic"/>
              </a:rPr>
              <a:t>       FeNO	</a:t>
            </a:r>
          </a:p>
          <a:p>
            <a:pPr algn="ctr" fontAlgn="base">
              <a:spcBef>
                <a:spcPct val="50000"/>
              </a:spcBef>
              <a:spcAft>
                <a:spcPct val="0"/>
              </a:spcAft>
            </a:pPr>
            <a:r>
              <a:rPr lang="en-NZ" altLang="en-US" b="1">
                <a:solidFill>
                  <a:srgbClr val="000000"/>
                </a:solidFill>
                <a:latin typeface="Book Antiqua" pitchFamily="18" charset="0"/>
                <a:ea typeface="MS PGothic"/>
                <a:cs typeface="MS PGothic"/>
              </a:rPr>
              <a:t>           ppb     ≥ 20</a:t>
            </a:r>
          </a:p>
          <a:p>
            <a:pPr algn="ctr" fontAlgn="base">
              <a:spcBef>
                <a:spcPct val="50000"/>
              </a:spcBef>
              <a:spcAft>
                <a:spcPct val="0"/>
              </a:spcAft>
            </a:pPr>
            <a:endParaRPr lang="en-GB" altLang="en-US">
              <a:solidFill>
                <a:srgbClr val="000000"/>
              </a:solidFill>
              <a:latin typeface="Book Antiqua" pitchFamily="18" charset="0"/>
              <a:ea typeface="MS PGothic"/>
              <a:cs typeface="MS PGothic"/>
            </a:endParaRPr>
          </a:p>
        </p:txBody>
      </p:sp>
      <p:sp>
        <p:nvSpPr>
          <p:cNvPr id="31759" name="Text Box 16"/>
          <p:cNvSpPr txBox="1">
            <a:spLocks noChangeArrowheads="1"/>
          </p:cNvSpPr>
          <p:nvPr/>
        </p:nvSpPr>
        <p:spPr bwMode="auto">
          <a:xfrm>
            <a:off x="8027988" y="2349500"/>
            <a:ext cx="766762" cy="366713"/>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b="1">
                <a:solidFill>
                  <a:srgbClr val="000000"/>
                </a:solidFill>
                <a:latin typeface="Helvetica" pitchFamily="34" charset="0"/>
                <a:ea typeface="MS PGothic"/>
                <a:cs typeface="MS PGothic"/>
              </a:rPr>
              <a:t>≥</a:t>
            </a:r>
            <a:r>
              <a:rPr lang="en-NZ" altLang="en-US">
                <a:solidFill>
                  <a:srgbClr val="99CC00"/>
                </a:solidFill>
                <a:latin typeface="Helvetica" pitchFamily="34" charset="0"/>
                <a:ea typeface="MS PGothic"/>
                <a:cs typeface="MS PGothic"/>
              </a:rPr>
              <a:t> 3</a:t>
            </a:r>
            <a:r>
              <a:rPr lang="en-NZ" altLang="en-US">
                <a:solidFill>
                  <a:srgbClr val="000000"/>
                </a:solidFill>
                <a:latin typeface="Book Antiqua" pitchFamily="18" charset="0"/>
                <a:ea typeface="MS PGothic"/>
                <a:cs typeface="MS PGothic"/>
              </a:rPr>
              <a:t>%</a:t>
            </a:r>
          </a:p>
        </p:txBody>
      </p:sp>
      <p:sp>
        <p:nvSpPr>
          <p:cNvPr id="31760" name="Text Box 17"/>
          <p:cNvSpPr txBox="1">
            <a:spLocks noChangeArrowheads="1"/>
          </p:cNvSpPr>
          <p:nvPr/>
        </p:nvSpPr>
        <p:spPr bwMode="auto">
          <a:xfrm>
            <a:off x="7067550" y="2349500"/>
            <a:ext cx="641350" cy="366713"/>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Book Antiqua" pitchFamily="18" charset="0"/>
                <a:ea typeface="MS PGothic"/>
                <a:cs typeface="MS PGothic"/>
              </a:rPr>
              <a:t>&lt;3%</a:t>
            </a:r>
            <a:endParaRPr lang="en-GB" altLang="en-US">
              <a:solidFill>
                <a:srgbClr val="000000"/>
              </a:solidFill>
              <a:latin typeface="Book Antiqua" pitchFamily="18" charset="0"/>
              <a:ea typeface="MS PGothic"/>
              <a:cs typeface="MS PGothic"/>
            </a:endParaRPr>
          </a:p>
        </p:txBody>
      </p:sp>
      <p:sp>
        <p:nvSpPr>
          <p:cNvPr id="31761" name="Text Box 18"/>
          <p:cNvSpPr txBox="1">
            <a:spLocks noChangeArrowheads="1"/>
          </p:cNvSpPr>
          <p:nvPr/>
        </p:nvSpPr>
        <p:spPr bwMode="auto">
          <a:xfrm>
            <a:off x="6684963" y="1844675"/>
            <a:ext cx="2430462"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NZ" altLang="en-US" sz="2000">
                <a:solidFill>
                  <a:srgbClr val="000000"/>
                </a:solidFill>
                <a:latin typeface="Book Antiqua" pitchFamily="18" charset="0"/>
                <a:ea typeface="MS PGothic"/>
                <a:cs typeface="MS PGothic"/>
              </a:rPr>
              <a:t>Sputum eosinophils</a:t>
            </a:r>
            <a:endParaRPr lang="en-GB" altLang="en-US" sz="2000">
              <a:solidFill>
                <a:srgbClr val="000000"/>
              </a:solidFill>
              <a:latin typeface="Book Antiqua" pitchFamily="18" charset="0"/>
              <a:ea typeface="MS PGothic"/>
              <a:cs typeface="MS PGothic"/>
            </a:endParaRPr>
          </a:p>
        </p:txBody>
      </p:sp>
      <p:sp>
        <p:nvSpPr>
          <p:cNvPr id="31762" name="Rectangle 19"/>
          <p:cNvSpPr>
            <a:spLocks noChangeArrowheads="1"/>
          </p:cNvSpPr>
          <p:nvPr/>
        </p:nvSpPr>
        <p:spPr bwMode="auto">
          <a:xfrm>
            <a:off x="5595938" y="4437063"/>
            <a:ext cx="3292475" cy="915987"/>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b="1">
                <a:solidFill>
                  <a:srgbClr val="000000"/>
                </a:solidFill>
                <a:latin typeface="Book Antiqua" pitchFamily="18" charset="0"/>
                <a:ea typeface="MS PGothic"/>
                <a:cs typeface="MS PGothic"/>
              </a:rPr>
              <a:t>Cut point of 20 has sensitivity (31/39) 79%, specificity (7/13) 54%</a:t>
            </a:r>
          </a:p>
        </p:txBody>
      </p:sp>
    </p:spTree>
    <p:extLst>
      <p:ext uri="{BB962C8B-B14F-4D97-AF65-F5344CB8AC3E}">
        <p14:creationId xmlns:p14="http://schemas.microsoft.com/office/powerpoint/2010/main" val="4173378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0" y="260350"/>
            <a:ext cx="8229600" cy="1171575"/>
          </a:xfrm>
        </p:spPr>
        <p:txBody>
          <a:bodyPr/>
          <a:lstStyle/>
          <a:p>
            <a:pPr eaLnBrk="1" hangingPunct="1"/>
            <a:r>
              <a:rPr lang="en-NZ" altLang="en-US" sz="3200" b="1" dirty="0" smtClean="0"/>
              <a:t>ROC curve of serum eosinophils </a:t>
            </a:r>
            <a:br>
              <a:rPr lang="en-NZ" altLang="en-US" sz="3200" b="1" dirty="0" smtClean="0"/>
            </a:br>
            <a:r>
              <a:rPr lang="en-NZ" altLang="en-US" sz="3200" b="1" dirty="0" smtClean="0"/>
              <a:t>predicting positive eosinophilia</a:t>
            </a:r>
            <a:endParaRPr lang="en-GB" altLang="en-US" sz="3200" b="1" dirty="0" smtClean="0"/>
          </a:p>
        </p:txBody>
      </p:sp>
      <p:graphicFrame>
        <p:nvGraphicFramePr>
          <p:cNvPr id="137220" name="Group 4"/>
          <p:cNvGraphicFramePr>
            <a:graphicFrameLocks noGrp="1"/>
          </p:cNvGraphicFramePr>
          <p:nvPr>
            <p:ph idx="4294967295"/>
          </p:nvPr>
        </p:nvGraphicFramePr>
        <p:xfrm>
          <a:off x="7178675" y="2492375"/>
          <a:ext cx="1965325" cy="1585913"/>
        </p:xfrm>
        <a:graphic>
          <a:graphicData uri="http://schemas.openxmlformats.org/drawingml/2006/table">
            <a:tbl>
              <a:tblPr/>
              <a:tblGrid>
                <a:gridCol w="1096963">
                  <a:extLst>
                    <a:ext uri="{9D8B030D-6E8A-4147-A177-3AD203B41FA5}">
                      <a16:colId xmlns:a16="http://schemas.microsoft.com/office/drawing/2014/main" val="20000"/>
                    </a:ext>
                  </a:extLst>
                </a:gridCol>
                <a:gridCol w="868362">
                  <a:extLst>
                    <a:ext uri="{9D8B030D-6E8A-4147-A177-3AD203B41FA5}">
                      <a16:colId xmlns:a16="http://schemas.microsoft.com/office/drawing/2014/main" val="20001"/>
                    </a:ext>
                  </a:extLst>
                </a:gridCol>
              </a:tblGrid>
              <a:tr h="77787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21</a:t>
                      </a:r>
                      <a:endParaRPr kumimoji="0" lang="en-GB" alt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6</a:t>
                      </a:r>
                      <a:endParaRPr kumimoji="0" lang="en-GB"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803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12</a:t>
                      </a:r>
                      <a:endParaRPr kumimoji="0" lang="en-GB" alt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800" b="0" i="0" u="none" strike="noStrike" cap="none" normalizeH="0" baseline="0" smtClean="0">
                          <a:ln>
                            <a:noFill/>
                          </a:ln>
                          <a:solidFill>
                            <a:schemeClr val="tx1"/>
                          </a:solidFill>
                          <a:effectLst/>
                          <a:latin typeface="Arial" charset="0"/>
                        </a:rPr>
                        <a:t> 14</a:t>
                      </a:r>
                      <a:endParaRPr kumimoji="0" lang="en-GB"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2770" name="Picture 3"/>
          <p:cNvPicPr>
            <a:picLocks noChangeAspect="1" noChangeArrowheads="1"/>
          </p:cNvPicPr>
          <p:nvPr/>
        </p:nvPicPr>
        <p:blipFill>
          <a:blip r:embed="rId2" cstate="print"/>
          <a:srcRect l="18561" t="6166" r="16133"/>
          <a:stretch>
            <a:fillRect/>
          </a:stretch>
        </p:blipFill>
        <p:spPr bwMode="auto">
          <a:xfrm>
            <a:off x="412750" y="1557338"/>
            <a:ext cx="4414838" cy="4275137"/>
          </a:xfrm>
          <a:prstGeom prst="rect">
            <a:avLst/>
          </a:prstGeom>
          <a:noFill/>
          <a:ln w="9525">
            <a:noFill/>
            <a:miter lim="800000"/>
            <a:headEnd/>
            <a:tailEnd/>
          </a:ln>
        </p:spPr>
      </p:pic>
      <p:sp>
        <p:nvSpPr>
          <p:cNvPr id="32782" name="Text Box 15"/>
          <p:cNvSpPr txBox="1">
            <a:spLocks noChangeArrowheads="1"/>
          </p:cNvSpPr>
          <p:nvPr/>
        </p:nvSpPr>
        <p:spPr bwMode="auto">
          <a:xfrm>
            <a:off x="4457700" y="2565400"/>
            <a:ext cx="2559050" cy="1476375"/>
          </a:xfrm>
          <a:prstGeom prst="rect">
            <a:avLst/>
          </a:prstGeom>
          <a:noFill/>
          <a:ln w="9525">
            <a:noFill/>
            <a:miter lim="800000"/>
            <a:headEnd/>
            <a:tailEnd/>
          </a:ln>
        </p:spPr>
        <p:txBody>
          <a:bodyPr>
            <a:spAutoFit/>
          </a:bodyPr>
          <a:lstStyle/>
          <a:p>
            <a:pPr fontAlgn="base">
              <a:spcBef>
                <a:spcPct val="0"/>
              </a:spcBef>
              <a:spcAft>
                <a:spcPct val="0"/>
              </a:spcAft>
            </a:pPr>
            <a:r>
              <a:rPr lang="en-NZ" altLang="en-US" b="1">
                <a:solidFill>
                  <a:srgbClr val="000000"/>
                </a:solidFill>
                <a:latin typeface="Book Antiqua" pitchFamily="18" charset="0"/>
                <a:ea typeface="MS PGothic"/>
                <a:cs typeface="MS PGothic"/>
              </a:rPr>
              <a:t>    Serum            &lt;0.35 eosinophils</a:t>
            </a:r>
          </a:p>
          <a:p>
            <a:pPr algn="ctr" fontAlgn="base">
              <a:spcBef>
                <a:spcPct val="50000"/>
              </a:spcBef>
              <a:spcAft>
                <a:spcPct val="0"/>
              </a:spcAft>
            </a:pPr>
            <a:r>
              <a:rPr lang="en-NZ" altLang="en-US" b="1">
                <a:solidFill>
                  <a:srgbClr val="000000"/>
                </a:solidFill>
                <a:latin typeface="Book Antiqua" pitchFamily="18" charset="0"/>
                <a:ea typeface="MS PGothic"/>
                <a:cs typeface="MS PGothic"/>
              </a:rPr>
              <a:t>           	       ≥ 0.35</a:t>
            </a:r>
          </a:p>
          <a:p>
            <a:pPr algn="ctr" fontAlgn="base">
              <a:spcBef>
                <a:spcPct val="50000"/>
              </a:spcBef>
              <a:spcAft>
                <a:spcPct val="0"/>
              </a:spcAft>
            </a:pPr>
            <a:endParaRPr lang="en-GB" altLang="en-US">
              <a:solidFill>
                <a:srgbClr val="000000"/>
              </a:solidFill>
              <a:latin typeface="Book Antiqua" pitchFamily="18" charset="0"/>
              <a:ea typeface="MS PGothic"/>
              <a:cs typeface="MS PGothic"/>
            </a:endParaRPr>
          </a:p>
        </p:txBody>
      </p:sp>
      <p:sp>
        <p:nvSpPr>
          <p:cNvPr id="32783" name="Text Box 16"/>
          <p:cNvSpPr txBox="1">
            <a:spLocks noChangeArrowheads="1"/>
          </p:cNvSpPr>
          <p:nvPr/>
        </p:nvSpPr>
        <p:spPr bwMode="auto">
          <a:xfrm>
            <a:off x="8027988" y="1989138"/>
            <a:ext cx="766762"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b="1">
                <a:solidFill>
                  <a:srgbClr val="000000"/>
                </a:solidFill>
                <a:latin typeface="Helvetica" pitchFamily="34" charset="0"/>
                <a:ea typeface="MS PGothic"/>
                <a:cs typeface="MS PGothic"/>
              </a:rPr>
              <a:t>≥</a:t>
            </a:r>
            <a:r>
              <a:rPr lang="en-NZ" altLang="en-US">
                <a:solidFill>
                  <a:srgbClr val="99CC00"/>
                </a:solidFill>
                <a:latin typeface="Helvetica" pitchFamily="34" charset="0"/>
                <a:ea typeface="MS PGothic"/>
                <a:cs typeface="MS PGothic"/>
              </a:rPr>
              <a:t> 3</a:t>
            </a:r>
            <a:r>
              <a:rPr lang="en-NZ" altLang="en-US">
                <a:solidFill>
                  <a:srgbClr val="000000"/>
                </a:solidFill>
                <a:latin typeface="Book Antiqua" pitchFamily="18" charset="0"/>
                <a:ea typeface="MS PGothic"/>
                <a:cs typeface="MS PGothic"/>
              </a:rPr>
              <a:t>%</a:t>
            </a:r>
          </a:p>
        </p:txBody>
      </p:sp>
      <p:sp>
        <p:nvSpPr>
          <p:cNvPr id="32784" name="Text Box 17"/>
          <p:cNvSpPr txBox="1">
            <a:spLocks noChangeArrowheads="1"/>
          </p:cNvSpPr>
          <p:nvPr/>
        </p:nvSpPr>
        <p:spPr bwMode="auto">
          <a:xfrm>
            <a:off x="7067550" y="1989138"/>
            <a:ext cx="641350"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dirty="0">
                <a:solidFill>
                  <a:srgbClr val="000000"/>
                </a:solidFill>
                <a:latin typeface="Book Antiqua" pitchFamily="18" charset="0"/>
                <a:ea typeface="MS PGothic"/>
                <a:cs typeface="MS PGothic"/>
              </a:rPr>
              <a:t>&lt;3%</a:t>
            </a:r>
            <a:endParaRPr lang="en-GB" altLang="en-US" dirty="0">
              <a:solidFill>
                <a:srgbClr val="000000"/>
              </a:solidFill>
              <a:latin typeface="Book Antiqua" pitchFamily="18" charset="0"/>
              <a:ea typeface="MS PGothic"/>
              <a:cs typeface="MS PGothic"/>
            </a:endParaRPr>
          </a:p>
        </p:txBody>
      </p:sp>
      <p:sp>
        <p:nvSpPr>
          <p:cNvPr id="32785" name="Text Box 18"/>
          <p:cNvSpPr txBox="1">
            <a:spLocks noChangeArrowheads="1"/>
          </p:cNvSpPr>
          <p:nvPr/>
        </p:nvSpPr>
        <p:spPr bwMode="auto">
          <a:xfrm>
            <a:off x="6372225" y="1628775"/>
            <a:ext cx="2430463"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NZ" altLang="en-US" sz="2000">
                <a:solidFill>
                  <a:srgbClr val="000000"/>
                </a:solidFill>
                <a:latin typeface="Book Antiqua" pitchFamily="18" charset="0"/>
                <a:ea typeface="MS PGothic"/>
                <a:cs typeface="MS PGothic"/>
              </a:rPr>
              <a:t>Sputum eosinophils</a:t>
            </a:r>
            <a:endParaRPr lang="en-GB" altLang="en-US" sz="2000">
              <a:solidFill>
                <a:srgbClr val="000000"/>
              </a:solidFill>
              <a:latin typeface="Book Antiqua" pitchFamily="18" charset="0"/>
              <a:ea typeface="MS PGothic"/>
              <a:cs typeface="MS PGothic"/>
            </a:endParaRPr>
          </a:p>
        </p:txBody>
      </p:sp>
      <p:sp>
        <p:nvSpPr>
          <p:cNvPr id="32786" name="Text Box 19"/>
          <p:cNvSpPr txBox="1">
            <a:spLocks noChangeArrowheads="1"/>
          </p:cNvSpPr>
          <p:nvPr/>
        </p:nvSpPr>
        <p:spPr bwMode="auto">
          <a:xfrm>
            <a:off x="5148263" y="4581525"/>
            <a:ext cx="3775075" cy="1054100"/>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b="1">
                <a:solidFill>
                  <a:srgbClr val="000000"/>
                </a:solidFill>
                <a:latin typeface="Book Antiqua" pitchFamily="18" charset="0"/>
                <a:ea typeface="MS PGothic"/>
                <a:cs typeface="MS PGothic"/>
              </a:rPr>
              <a:t>Cut point of 0.35 has sensitivity 14/20=70%, specificity 21/33=64%</a:t>
            </a:r>
          </a:p>
          <a:p>
            <a:pPr algn="ctr" fontAlgn="base">
              <a:spcBef>
                <a:spcPct val="50000"/>
              </a:spcBef>
              <a:spcAft>
                <a:spcPct val="0"/>
              </a:spcAft>
            </a:pPr>
            <a:endParaRPr lang="en-GB" altLang="en-US" b="1">
              <a:solidFill>
                <a:srgbClr val="000000"/>
              </a:solidFill>
              <a:latin typeface="Book Antiqua" pitchFamily="18" charset="0"/>
              <a:ea typeface="MS PGothic"/>
              <a:cs typeface="MS PGothic"/>
            </a:endParaRPr>
          </a:p>
        </p:txBody>
      </p:sp>
    </p:spTree>
    <p:extLst>
      <p:ext uri="{BB962C8B-B14F-4D97-AF65-F5344CB8AC3E}">
        <p14:creationId xmlns:p14="http://schemas.microsoft.com/office/powerpoint/2010/main" val="4211156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27193"/>
            <a:ext cx="5040560" cy="484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0152" y="6370030"/>
            <a:ext cx="2780954" cy="307777"/>
          </a:xfrm>
          <a:prstGeom prst="rect">
            <a:avLst/>
          </a:prstGeom>
        </p:spPr>
        <p:txBody>
          <a:bodyPr wrap="none">
            <a:spAutoFit/>
          </a:bodyPr>
          <a:lstStyle/>
          <a:p>
            <a:pPr fontAlgn="base">
              <a:spcBef>
                <a:spcPct val="0"/>
              </a:spcBef>
              <a:spcAft>
                <a:spcPct val="0"/>
              </a:spcAft>
            </a:pPr>
            <a:r>
              <a:rPr lang="da-DK" sz="1400" i="1" dirty="0">
                <a:solidFill>
                  <a:srgbClr val="000000"/>
                </a:solidFill>
                <a:latin typeface="Arial" charset="0"/>
              </a:rPr>
              <a:t>Wagener AH, et al. Thorax 2014;</a:t>
            </a:r>
            <a:endParaRPr lang="en-NZ" sz="1400" i="1" dirty="0">
              <a:solidFill>
                <a:srgbClr val="000000"/>
              </a:solidFill>
              <a:latin typeface="Arial" charset="0"/>
            </a:endParaRPr>
          </a:p>
        </p:txBody>
      </p:sp>
      <p:sp>
        <p:nvSpPr>
          <p:cNvPr id="3" name="Rectangle 2"/>
          <p:cNvSpPr/>
          <p:nvPr/>
        </p:nvSpPr>
        <p:spPr>
          <a:xfrm>
            <a:off x="107504" y="116632"/>
            <a:ext cx="7272808" cy="1200329"/>
          </a:xfrm>
          <a:prstGeom prst="rect">
            <a:avLst/>
          </a:prstGeom>
        </p:spPr>
        <p:txBody>
          <a:bodyPr wrap="square">
            <a:spAutoFit/>
          </a:bodyPr>
          <a:lstStyle/>
          <a:p>
            <a:pPr fontAlgn="base">
              <a:spcBef>
                <a:spcPct val="0"/>
              </a:spcBef>
              <a:spcAft>
                <a:spcPct val="0"/>
              </a:spcAft>
            </a:pPr>
            <a:r>
              <a:rPr lang="en-NZ" dirty="0">
                <a:solidFill>
                  <a:srgbClr val="FFFFFF"/>
                </a:solidFill>
                <a:latin typeface="Arial" charset="0"/>
              </a:rPr>
              <a:t>Receiver operating characteristics curve analyses of the</a:t>
            </a:r>
          </a:p>
          <a:p>
            <a:pPr fontAlgn="base">
              <a:spcBef>
                <a:spcPct val="0"/>
              </a:spcBef>
              <a:spcAft>
                <a:spcPct val="0"/>
              </a:spcAft>
            </a:pPr>
            <a:r>
              <a:rPr lang="en-NZ" dirty="0">
                <a:solidFill>
                  <a:srgbClr val="FFFFFF"/>
                </a:solidFill>
                <a:latin typeface="Arial" charset="0"/>
              </a:rPr>
              <a:t>sensitivity and the specificity of blood </a:t>
            </a:r>
            <a:r>
              <a:rPr lang="en-NZ" dirty="0" smtClean="0">
                <a:solidFill>
                  <a:srgbClr val="FFFFFF"/>
                </a:solidFill>
                <a:latin typeface="Arial" charset="0"/>
              </a:rPr>
              <a:t>eosinophils, </a:t>
            </a:r>
            <a:r>
              <a:rPr lang="en-NZ" dirty="0">
                <a:solidFill>
                  <a:srgbClr val="FFFFFF"/>
                </a:solidFill>
                <a:latin typeface="Arial" charset="0"/>
              </a:rPr>
              <a:t>FENO and</a:t>
            </a:r>
          </a:p>
          <a:p>
            <a:pPr fontAlgn="base">
              <a:spcBef>
                <a:spcPct val="0"/>
              </a:spcBef>
              <a:spcAft>
                <a:spcPct val="0"/>
              </a:spcAft>
            </a:pPr>
            <a:r>
              <a:rPr lang="en-NZ" dirty="0">
                <a:solidFill>
                  <a:srgbClr val="FFFFFF"/>
                </a:solidFill>
                <a:latin typeface="Arial" charset="0"/>
              </a:rPr>
              <a:t>serum </a:t>
            </a:r>
            <a:r>
              <a:rPr lang="en-NZ" dirty="0" err="1">
                <a:solidFill>
                  <a:srgbClr val="FFFFFF"/>
                </a:solidFill>
                <a:latin typeface="Arial" charset="0"/>
              </a:rPr>
              <a:t>periostin</a:t>
            </a:r>
            <a:r>
              <a:rPr lang="en-NZ" dirty="0">
                <a:solidFill>
                  <a:srgbClr val="FFFFFF"/>
                </a:solidFill>
                <a:latin typeface="Arial" charset="0"/>
              </a:rPr>
              <a:t> </a:t>
            </a:r>
            <a:r>
              <a:rPr lang="en-NZ" dirty="0" smtClean="0">
                <a:solidFill>
                  <a:srgbClr val="FFFFFF"/>
                </a:solidFill>
                <a:latin typeface="Arial" charset="0"/>
              </a:rPr>
              <a:t>for </a:t>
            </a:r>
            <a:r>
              <a:rPr lang="en-NZ" dirty="0">
                <a:solidFill>
                  <a:srgbClr val="FFFFFF"/>
                </a:solidFill>
                <a:latin typeface="Arial" charset="0"/>
              </a:rPr>
              <a:t>the diagnosis of eosinophilic</a:t>
            </a:r>
          </a:p>
          <a:p>
            <a:pPr fontAlgn="base">
              <a:spcBef>
                <a:spcPct val="0"/>
              </a:spcBef>
              <a:spcAft>
                <a:spcPct val="0"/>
              </a:spcAft>
            </a:pPr>
            <a:r>
              <a:rPr lang="en-NZ" dirty="0">
                <a:solidFill>
                  <a:srgbClr val="FFFFFF"/>
                </a:solidFill>
                <a:latin typeface="Arial" charset="0"/>
              </a:rPr>
              <a:t>inflammation. AUC, area under the curve.</a:t>
            </a:r>
          </a:p>
        </p:txBody>
      </p:sp>
    </p:spTree>
    <p:extLst>
      <p:ext uri="{BB962C8B-B14F-4D97-AF65-F5344CB8AC3E}">
        <p14:creationId xmlns:p14="http://schemas.microsoft.com/office/powerpoint/2010/main" val="268562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3"/>
          <p:cNvPicPr>
            <a:picLocks noGrp="1" noChangeAspect="1"/>
          </p:cNvPicPr>
          <p:nvPr>
            <p:ph idx="4294967295"/>
          </p:nvPr>
        </p:nvPicPr>
        <p:blipFill>
          <a:blip r:embed="rId2" cstate="print"/>
          <a:srcRect/>
          <a:stretch>
            <a:fillRect/>
          </a:stretch>
        </p:blipFill>
        <p:spPr>
          <a:xfrm>
            <a:off x="0" y="1125538"/>
            <a:ext cx="7086600" cy="5362575"/>
          </a:xfrm>
        </p:spPr>
      </p:pic>
    </p:spTree>
    <p:extLst>
      <p:ext uri="{BB962C8B-B14F-4D97-AF65-F5344CB8AC3E}">
        <p14:creationId xmlns:p14="http://schemas.microsoft.com/office/powerpoint/2010/main" val="2817614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112713"/>
            <a:ext cx="8229600" cy="1371600"/>
          </a:xfrm>
        </p:spPr>
        <p:txBody>
          <a:bodyPr/>
          <a:lstStyle/>
          <a:p>
            <a:pPr eaLnBrk="1" hangingPunct="1"/>
            <a:r>
              <a:rPr lang="en-NZ" altLang="en-US" sz="3200" b="1" smtClean="0"/>
              <a:t>ROC curve of serum </a:t>
            </a:r>
            <a:r>
              <a:rPr lang="en-NZ" altLang="en-US" sz="3200" i="1" smtClean="0"/>
              <a:t>eosinophils</a:t>
            </a:r>
            <a:r>
              <a:rPr lang="en-NZ" altLang="en-US" sz="3200" b="1" smtClean="0"/>
              <a:t> at predicting +ve sputum </a:t>
            </a:r>
            <a:r>
              <a:rPr lang="en-NZ" altLang="en-US" sz="3200" i="1" smtClean="0"/>
              <a:t>neutrophils </a:t>
            </a:r>
            <a:r>
              <a:rPr lang="en-NZ" altLang="en-US" sz="3200" b="1" smtClean="0"/>
              <a:t>(&gt;76%)</a:t>
            </a:r>
            <a:endParaRPr lang="en-GB" altLang="en-US" sz="3200" b="1" smtClean="0"/>
          </a:p>
        </p:txBody>
      </p:sp>
      <p:pic>
        <p:nvPicPr>
          <p:cNvPr id="34818" name="Picture 3"/>
          <p:cNvPicPr>
            <a:picLocks noChangeAspect="1" noChangeArrowheads="1"/>
          </p:cNvPicPr>
          <p:nvPr/>
        </p:nvPicPr>
        <p:blipFill>
          <a:blip r:embed="rId2" cstate="print"/>
          <a:srcRect l="18567" t="6200" r="16148"/>
          <a:stretch>
            <a:fillRect/>
          </a:stretch>
        </p:blipFill>
        <p:spPr bwMode="auto">
          <a:xfrm>
            <a:off x="395288" y="1916113"/>
            <a:ext cx="4413250" cy="4273550"/>
          </a:xfrm>
          <a:prstGeom prst="rect">
            <a:avLst/>
          </a:prstGeom>
          <a:noFill/>
          <a:ln w="9525">
            <a:noFill/>
            <a:miter lim="800000"/>
            <a:headEnd/>
            <a:tailEnd/>
          </a:ln>
        </p:spPr>
      </p:pic>
      <p:sp>
        <p:nvSpPr>
          <p:cNvPr id="34819" name="Text Box 15"/>
          <p:cNvSpPr txBox="1">
            <a:spLocks noChangeArrowheads="1"/>
          </p:cNvSpPr>
          <p:nvPr/>
        </p:nvSpPr>
        <p:spPr bwMode="auto">
          <a:xfrm>
            <a:off x="4892675" y="2349500"/>
            <a:ext cx="2559050" cy="641350"/>
          </a:xfrm>
          <a:prstGeom prst="rect">
            <a:avLst/>
          </a:prstGeom>
          <a:noFill/>
          <a:ln w="9525">
            <a:noFill/>
            <a:miter lim="800000"/>
            <a:headEnd/>
            <a:tailEnd/>
          </a:ln>
        </p:spPr>
        <p:txBody>
          <a:bodyPr>
            <a:spAutoFit/>
          </a:bodyPr>
          <a:lstStyle/>
          <a:p>
            <a:pPr algn="ctr" fontAlgn="base">
              <a:spcBef>
                <a:spcPct val="50000"/>
              </a:spcBef>
              <a:spcAft>
                <a:spcPct val="0"/>
              </a:spcAft>
            </a:pPr>
            <a:endParaRPr lang="en-NZ" altLang="en-US" b="1">
              <a:solidFill>
                <a:srgbClr val="000000"/>
              </a:solidFill>
              <a:latin typeface="Arial" charset="0"/>
              <a:ea typeface="MS PGothic"/>
              <a:cs typeface="MS PGothic"/>
            </a:endParaRPr>
          </a:p>
          <a:p>
            <a:pPr algn="ctr" fontAlgn="base">
              <a:spcBef>
                <a:spcPct val="0"/>
              </a:spcBef>
              <a:spcAft>
                <a:spcPct val="0"/>
              </a:spcAft>
            </a:pPr>
            <a:r>
              <a:rPr lang="en-NZ" altLang="en-US" b="1">
                <a:solidFill>
                  <a:srgbClr val="000000"/>
                </a:solidFill>
                <a:latin typeface="Book Antiqua" pitchFamily="18" charset="0"/>
                <a:ea typeface="MS PGothic"/>
                <a:cs typeface="MS PGothic"/>
              </a:rPr>
              <a:t> </a:t>
            </a:r>
            <a:endParaRPr lang="en-GB" altLang="en-US">
              <a:solidFill>
                <a:srgbClr val="000000"/>
              </a:solidFill>
              <a:latin typeface="Book Antiqua" pitchFamily="18" charset="0"/>
              <a:ea typeface="MS PGothic"/>
              <a:cs typeface="MS PGothic"/>
            </a:endParaRPr>
          </a:p>
        </p:txBody>
      </p:sp>
      <p:sp>
        <p:nvSpPr>
          <p:cNvPr id="34820" name="Text Box 16"/>
          <p:cNvSpPr txBox="1">
            <a:spLocks noChangeArrowheads="1"/>
          </p:cNvSpPr>
          <p:nvPr/>
        </p:nvSpPr>
        <p:spPr bwMode="auto">
          <a:xfrm>
            <a:off x="6748463" y="1484313"/>
            <a:ext cx="247650"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NZ" altLang="en-US" sz="2000">
                <a:solidFill>
                  <a:srgbClr val="000000"/>
                </a:solidFill>
                <a:latin typeface="Book Antiqua" pitchFamily="18" charset="0"/>
                <a:ea typeface="MS PGothic"/>
                <a:cs typeface="MS PGothic"/>
              </a:rPr>
              <a:t> </a:t>
            </a:r>
            <a:endParaRPr lang="en-GB" altLang="en-US" sz="2000">
              <a:solidFill>
                <a:srgbClr val="000000"/>
              </a:solidFill>
              <a:latin typeface="Book Antiqua" pitchFamily="18" charset="0"/>
              <a:ea typeface="MS PGothic"/>
              <a:cs typeface="MS PGothic"/>
            </a:endParaRPr>
          </a:p>
        </p:txBody>
      </p:sp>
      <p:sp>
        <p:nvSpPr>
          <p:cNvPr id="34821" name="Text Box 17"/>
          <p:cNvSpPr txBox="1">
            <a:spLocks noChangeArrowheads="1"/>
          </p:cNvSpPr>
          <p:nvPr/>
        </p:nvSpPr>
        <p:spPr bwMode="auto">
          <a:xfrm>
            <a:off x="4827588" y="2709863"/>
            <a:ext cx="3775075" cy="1614487"/>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b="1" dirty="0">
                <a:solidFill>
                  <a:srgbClr val="000000"/>
                </a:solidFill>
                <a:latin typeface="Book Antiqua" pitchFamily="18" charset="0"/>
                <a:ea typeface="MS PGothic"/>
                <a:cs typeface="MS PGothic"/>
              </a:rPr>
              <a:t>Cut point of 0.23 has sensitivity 65%, specificity 53% (p=0.03, n=508) </a:t>
            </a:r>
            <a:r>
              <a:rPr lang="en-NZ" altLang="en-US" b="1" dirty="0" err="1" smtClean="0">
                <a:solidFill>
                  <a:srgbClr val="000000"/>
                </a:solidFill>
                <a:latin typeface="Book Antiqua" pitchFamily="18" charset="0"/>
                <a:ea typeface="MS PGothic"/>
                <a:cs typeface="MS PGothic"/>
              </a:rPr>
              <a:t>Schleich</a:t>
            </a:r>
            <a:r>
              <a:rPr lang="en-NZ" altLang="en-US" b="1" dirty="0" smtClean="0">
                <a:solidFill>
                  <a:srgbClr val="000000"/>
                </a:solidFill>
                <a:latin typeface="Book Antiqua" pitchFamily="18" charset="0"/>
                <a:ea typeface="MS PGothic"/>
                <a:cs typeface="MS PGothic"/>
              </a:rPr>
              <a:t> </a:t>
            </a:r>
            <a:r>
              <a:rPr lang="en-NZ" altLang="en-US" b="1" dirty="0">
                <a:solidFill>
                  <a:srgbClr val="000000"/>
                </a:solidFill>
                <a:latin typeface="Book Antiqua" pitchFamily="18" charset="0"/>
                <a:ea typeface="MS PGothic"/>
                <a:cs typeface="MS PGothic"/>
              </a:rPr>
              <a:t>et al. Personal communication</a:t>
            </a:r>
          </a:p>
          <a:p>
            <a:pPr algn="ctr" fontAlgn="base">
              <a:spcBef>
                <a:spcPct val="50000"/>
              </a:spcBef>
              <a:spcAft>
                <a:spcPct val="0"/>
              </a:spcAft>
            </a:pPr>
            <a:r>
              <a:rPr lang="en-NZ" altLang="en-US" b="1" dirty="0">
                <a:solidFill>
                  <a:srgbClr val="000000"/>
                </a:solidFill>
                <a:latin typeface="Book Antiqua" pitchFamily="18" charset="0"/>
                <a:ea typeface="MS PGothic"/>
                <a:cs typeface="MS PGothic"/>
              </a:rPr>
              <a:t>  </a:t>
            </a:r>
            <a:endParaRPr lang="en-GB" altLang="en-US" b="1" dirty="0">
              <a:solidFill>
                <a:srgbClr val="000000"/>
              </a:solidFill>
              <a:latin typeface="Book Antiqua" pitchFamily="18" charset="0"/>
              <a:ea typeface="MS PGothic"/>
              <a:cs typeface="MS PGothic"/>
            </a:endParaRPr>
          </a:p>
        </p:txBody>
      </p:sp>
      <p:sp>
        <p:nvSpPr>
          <p:cNvPr id="34822" name="Line 18"/>
          <p:cNvSpPr>
            <a:spLocks noChangeShapeType="1"/>
          </p:cNvSpPr>
          <p:nvPr/>
        </p:nvSpPr>
        <p:spPr bwMode="auto">
          <a:xfrm>
            <a:off x="2076450" y="2565400"/>
            <a:ext cx="254000" cy="287338"/>
          </a:xfrm>
          <a:prstGeom prst="line">
            <a:avLst/>
          </a:prstGeom>
          <a:noFill/>
          <a:ln w="127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Arial" charset="0"/>
            </a:endParaRPr>
          </a:p>
        </p:txBody>
      </p:sp>
      <p:sp>
        <p:nvSpPr>
          <p:cNvPr id="34823" name="Text Box 19"/>
          <p:cNvSpPr txBox="1">
            <a:spLocks noChangeArrowheads="1"/>
          </p:cNvSpPr>
          <p:nvPr/>
        </p:nvSpPr>
        <p:spPr bwMode="auto">
          <a:xfrm>
            <a:off x="6300788" y="1989138"/>
            <a:ext cx="1433512" cy="366712"/>
          </a:xfrm>
          <a:prstGeom prst="rect">
            <a:avLst/>
          </a:prstGeom>
          <a:noFill/>
          <a:ln w="9525">
            <a:noFill/>
            <a:miter lim="800000"/>
            <a:headEnd/>
            <a:tailEnd/>
          </a:ln>
        </p:spPr>
        <p:txBody>
          <a:bodyPr>
            <a:spAutoFit/>
          </a:bodyPr>
          <a:lstStyle/>
          <a:p>
            <a:pPr algn="ctr" fontAlgn="base">
              <a:spcBef>
                <a:spcPct val="50000"/>
              </a:spcBef>
              <a:spcAft>
                <a:spcPct val="0"/>
              </a:spcAft>
            </a:pPr>
            <a:r>
              <a:rPr lang="en-NZ" altLang="en-US">
                <a:solidFill>
                  <a:srgbClr val="000000"/>
                </a:solidFill>
                <a:latin typeface="Book Antiqua" pitchFamily="18" charset="0"/>
                <a:ea typeface="MS PGothic"/>
                <a:cs typeface="MS PGothic"/>
              </a:rPr>
              <a:t> </a:t>
            </a:r>
            <a:endParaRPr lang="en-GB" altLang="en-US">
              <a:solidFill>
                <a:srgbClr val="000000"/>
              </a:solidFill>
              <a:latin typeface="Book Antiqua" pitchFamily="18" charset="0"/>
              <a:ea typeface="MS PGothic"/>
              <a:cs typeface="MS PGothic"/>
            </a:endParaRPr>
          </a:p>
        </p:txBody>
      </p:sp>
    </p:spTree>
    <p:extLst>
      <p:ext uri="{BB962C8B-B14F-4D97-AF65-F5344CB8AC3E}">
        <p14:creationId xmlns:p14="http://schemas.microsoft.com/office/powerpoint/2010/main" val="90688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idx="4294967295"/>
          </p:nvPr>
        </p:nvSpPr>
        <p:spPr>
          <a:xfrm>
            <a:off x="0" y="260350"/>
            <a:ext cx="6840538" cy="1080418"/>
          </a:xfrm>
        </p:spPr>
        <p:txBody>
          <a:bodyPr/>
          <a:lstStyle/>
          <a:p>
            <a:r>
              <a:rPr lang="en-NZ" sz="3200" dirty="0" smtClean="0"/>
              <a:t>Serum Eosinophil Level as a  biomarker (Eosinophil/</a:t>
            </a:r>
            <a:r>
              <a:rPr lang="en-NZ" sz="3200" dirty="0" err="1" smtClean="0"/>
              <a:t>wcc</a:t>
            </a:r>
            <a:r>
              <a:rPr lang="en-NZ" sz="3200" dirty="0" smtClean="0"/>
              <a:t> x 100 &gt;2 %)…</a:t>
            </a:r>
            <a:r>
              <a:rPr lang="en-NZ" sz="2400" dirty="0" err="1" smtClean="0"/>
              <a:t>Pavord</a:t>
            </a:r>
            <a:r>
              <a:rPr lang="en-NZ" sz="2400" dirty="0" smtClean="0"/>
              <a:t> et al</a:t>
            </a:r>
          </a:p>
        </p:txBody>
      </p:sp>
      <p:sp>
        <p:nvSpPr>
          <p:cNvPr id="57346" name="TextBox 5"/>
          <p:cNvSpPr txBox="1">
            <a:spLocks noChangeArrowheads="1"/>
          </p:cNvSpPr>
          <p:nvPr/>
        </p:nvSpPr>
        <p:spPr bwMode="auto">
          <a:xfrm>
            <a:off x="974725" y="2652713"/>
            <a:ext cx="1725613" cy="461962"/>
          </a:xfrm>
          <a:prstGeom prst="rect">
            <a:avLst/>
          </a:prstGeom>
          <a:noFill/>
          <a:ln w="9525">
            <a:solidFill>
              <a:schemeClr val="tx1"/>
            </a:solidFill>
            <a:miter lim="800000"/>
            <a:headEnd/>
            <a:tailEnd/>
          </a:ln>
        </p:spPr>
        <p:txBody>
          <a:bodyPr>
            <a:spAutoFit/>
          </a:bodyPr>
          <a:lstStyle/>
          <a:p>
            <a:pPr algn="ctr" fontAlgn="base">
              <a:spcBef>
                <a:spcPct val="0"/>
              </a:spcBef>
              <a:spcAft>
                <a:spcPct val="0"/>
              </a:spcAft>
            </a:pPr>
            <a:r>
              <a:rPr lang="en-NZ" sz="2400">
                <a:solidFill>
                  <a:srgbClr val="000000"/>
                </a:solidFill>
                <a:latin typeface="Arial" charset="0"/>
              </a:rPr>
              <a:t>Antibiotics</a:t>
            </a:r>
          </a:p>
        </p:txBody>
      </p:sp>
      <p:sp>
        <p:nvSpPr>
          <p:cNvPr id="57347" name="TextBox 6"/>
          <p:cNvSpPr txBox="1">
            <a:spLocks noChangeArrowheads="1"/>
          </p:cNvSpPr>
          <p:nvPr/>
        </p:nvSpPr>
        <p:spPr bwMode="auto">
          <a:xfrm>
            <a:off x="3851275" y="2662238"/>
            <a:ext cx="2220913" cy="460375"/>
          </a:xfrm>
          <a:prstGeom prst="rect">
            <a:avLst/>
          </a:prstGeom>
          <a:noFill/>
          <a:ln w="9525">
            <a:solidFill>
              <a:schemeClr val="tx1"/>
            </a:solidFill>
            <a:miter lim="800000"/>
            <a:headEnd/>
            <a:tailEnd/>
          </a:ln>
        </p:spPr>
        <p:txBody>
          <a:bodyPr>
            <a:spAutoFit/>
          </a:bodyPr>
          <a:lstStyle/>
          <a:p>
            <a:pPr algn="ctr" fontAlgn="base">
              <a:spcBef>
                <a:spcPct val="0"/>
              </a:spcBef>
              <a:spcAft>
                <a:spcPct val="0"/>
              </a:spcAft>
            </a:pPr>
            <a:r>
              <a:rPr lang="en-NZ" sz="2400">
                <a:solidFill>
                  <a:srgbClr val="000000"/>
                </a:solidFill>
                <a:latin typeface="Arial" charset="0"/>
              </a:rPr>
              <a:t>Steroids</a:t>
            </a:r>
          </a:p>
        </p:txBody>
      </p:sp>
      <p:sp>
        <p:nvSpPr>
          <p:cNvPr id="57348" name="TextBox 7"/>
          <p:cNvSpPr txBox="1">
            <a:spLocks noChangeArrowheads="1"/>
          </p:cNvSpPr>
          <p:nvPr/>
        </p:nvSpPr>
        <p:spPr bwMode="auto">
          <a:xfrm>
            <a:off x="1103313" y="3663950"/>
            <a:ext cx="1327150" cy="368300"/>
          </a:xfrm>
          <a:prstGeom prst="rect">
            <a:avLst/>
          </a:prstGeom>
          <a:noFill/>
          <a:ln w="9525">
            <a:solidFill>
              <a:schemeClr val="bg1"/>
            </a:solidFill>
            <a:miter lim="800000"/>
            <a:headEnd/>
            <a:tailEnd/>
          </a:ln>
        </p:spPr>
        <p:txBody>
          <a:bodyPr wrap="none">
            <a:spAutoFit/>
          </a:bodyPr>
          <a:lstStyle/>
          <a:p>
            <a:pPr algn="ctr" fontAlgn="base">
              <a:spcBef>
                <a:spcPct val="0"/>
              </a:spcBef>
              <a:spcAft>
                <a:spcPct val="0"/>
              </a:spcAft>
            </a:pPr>
            <a:r>
              <a:rPr lang="en-NZ">
                <a:solidFill>
                  <a:srgbClr val="000000"/>
                </a:solidFill>
                <a:latin typeface="Arial" charset="0"/>
              </a:rPr>
              <a:t>Neutrophils</a:t>
            </a:r>
          </a:p>
        </p:txBody>
      </p:sp>
      <p:sp>
        <p:nvSpPr>
          <p:cNvPr id="57349" name="TextBox 9"/>
          <p:cNvSpPr txBox="1">
            <a:spLocks noChangeArrowheads="1"/>
          </p:cNvSpPr>
          <p:nvPr/>
        </p:nvSpPr>
        <p:spPr bwMode="auto">
          <a:xfrm>
            <a:off x="1042988" y="4164013"/>
            <a:ext cx="1728787" cy="441325"/>
          </a:xfrm>
          <a:prstGeom prst="rect">
            <a:avLst/>
          </a:prstGeom>
          <a:pattFill prst="wdUpDiag">
            <a:fgClr>
              <a:schemeClr val="accent1"/>
            </a:fgClr>
            <a:bgClr>
              <a:schemeClr val="bg1"/>
            </a:bgClr>
          </a:pattFill>
          <a:ln w="9525">
            <a:solidFill>
              <a:schemeClr val="tx1"/>
            </a:solidFill>
            <a:miter lim="800000"/>
            <a:headEnd/>
            <a:tailEnd/>
          </a:ln>
        </p:spPr>
        <p:txBody>
          <a:bodyPr>
            <a:spAutoFit/>
          </a:bodyPr>
          <a:lstStyle/>
          <a:p>
            <a:pPr algn="ctr" fontAlgn="base">
              <a:spcBef>
                <a:spcPct val="0"/>
              </a:spcBef>
              <a:spcAft>
                <a:spcPct val="0"/>
              </a:spcAft>
            </a:pPr>
            <a:endParaRPr lang="en-NZ">
              <a:solidFill>
                <a:srgbClr val="FFFFFF"/>
              </a:solidFill>
              <a:latin typeface="Arial" charset="0"/>
            </a:endParaRPr>
          </a:p>
        </p:txBody>
      </p:sp>
      <p:sp>
        <p:nvSpPr>
          <p:cNvPr id="57350" name="TextBox 11"/>
          <p:cNvSpPr txBox="1">
            <a:spLocks noChangeArrowheads="1"/>
          </p:cNvSpPr>
          <p:nvPr/>
        </p:nvSpPr>
        <p:spPr bwMode="auto">
          <a:xfrm>
            <a:off x="884238" y="5229225"/>
            <a:ext cx="4840287" cy="369888"/>
          </a:xfrm>
          <a:prstGeom prst="rect">
            <a:avLst/>
          </a:prstGeom>
          <a:noFill/>
          <a:ln w="9525">
            <a:noFill/>
            <a:miter lim="800000"/>
            <a:headEnd/>
            <a:tailEnd/>
          </a:ln>
        </p:spPr>
        <p:txBody>
          <a:bodyPr wrap="none">
            <a:spAutoFit/>
          </a:bodyPr>
          <a:lstStyle/>
          <a:p>
            <a:pPr fontAlgn="base">
              <a:spcBef>
                <a:spcPct val="0"/>
              </a:spcBef>
              <a:spcAft>
                <a:spcPct val="0"/>
              </a:spcAft>
            </a:pPr>
            <a:r>
              <a:rPr lang="en-NZ" dirty="0">
                <a:solidFill>
                  <a:srgbClr val="000000"/>
                </a:solidFill>
                <a:latin typeface="Arial" charset="0"/>
              </a:rPr>
              <a:t>0	          </a:t>
            </a:r>
            <a:r>
              <a:rPr lang="en-NZ" dirty="0" smtClean="0">
                <a:solidFill>
                  <a:srgbClr val="000000"/>
                </a:solidFill>
                <a:latin typeface="Arial" charset="0"/>
              </a:rPr>
              <a:t>0.15</a:t>
            </a:r>
            <a:r>
              <a:rPr lang="en-NZ" dirty="0">
                <a:solidFill>
                  <a:srgbClr val="000000"/>
                </a:solidFill>
                <a:latin typeface="Arial" charset="0"/>
              </a:rPr>
              <a:t>	</a:t>
            </a:r>
            <a:r>
              <a:rPr lang="en-NZ" dirty="0" smtClean="0">
                <a:solidFill>
                  <a:srgbClr val="000000"/>
                </a:solidFill>
                <a:latin typeface="Arial" charset="0"/>
              </a:rPr>
              <a:t>0.25</a:t>
            </a:r>
            <a:r>
              <a:rPr lang="en-NZ" dirty="0">
                <a:solidFill>
                  <a:srgbClr val="000000"/>
                </a:solidFill>
                <a:latin typeface="Arial" charset="0"/>
              </a:rPr>
              <a:t>	          0.5</a:t>
            </a:r>
          </a:p>
        </p:txBody>
      </p:sp>
      <p:sp>
        <p:nvSpPr>
          <p:cNvPr id="13" name="Rectangle 12"/>
          <p:cNvSpPr/>
          <p:nvPr/>
        </p:nvSpPr>
        <p:spPr>
          <a:xfrm>
            <a:off x="977900" y="5170488"/>
            <a:ext cx="4530725" cy="73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NZ" dirty="0">
              <a:solidFill>
                <a:srgbClr val="FFFFFF"/>
              </a:solidFill>
            </a:endParaRPr>
          </a:p>
        </p:txBody>
      </p:sp>
      <p:sp>
        <p:nvSpPr>
          <p:cNvPr id="57352" name="TextBox 13"/>
          <p:cNvSpPr txBox="1">
            <a:spLocks noChangeArrowheads="1"/>
          </p:cNvSpPr>
          <p:nvPr/>
        </p:nvSpPr>
        <p:spPr bwMode="auto">
          <a:xfrm>
            <a:off x="4892675" y="5599113"/>
            <a:ext cx="1077913"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NZ">
                <a:solidFill>
                  <a:srgbClr val="000000"/>
                </a:solidFill>
                <a:latin typeface="Arial" charset="0"/>
              </a:rPr>
              <a:t>x10</a:t>
            </a:r>
            <a:r>
              <a:rPr lang="en-NZ" baseline="30000">
                <a:solidFill>
                  <a:srgbClr val="000000"/>
                </a:solidFill>
                <a:latin typeface="Arial" charset="0"/>
              </a:rPr>
              <a:t>9</a:t>
            </a:r>
            <a:r>
              <a:rPr lang="en-NZ">
                <a:solidFill>
                  <a:srgbClr val="000000"/>
                </a:solidFill>
                <a:latin typeface="Arial" charset="0"/>
              </a:rPr>
              <a:t>/litre</a:t>
            </a:r>
          </a:p>
        </p:txBody>
      </p:sp>
      <p:cxnSp>
        <p:nvCxnSpPr>
          <p:cNvPr id="57353" name="Straight Connector 2"/>
          <p:cNvCxnSpPr>
            <a:cxnSpLocks noChangeShapeType="1"/>
          </p:cNvCxnSpPr>
          <p:nvPr/>
        </p:nvCxnSpPr>
        <p:spPr bwMode="auto">
          <a:xfrm>
            <a:off x="3843338" y="4605338"/>
            <a:ext cx="2224087" cy="0"/>
          </a:xfrm>
          <a:prstGeom prst="line">
            <a:avLst/>
          </a:prstGeom>
          <a:noFill/>
          <a:ln w="9525" algn="ctr">
            <a:solidFill>
              <a:schemeClr val="tx1"/>
            </a:solidFill>
            <a:round/>
            <a:headEnd/>
            <a:tailEnd/>
          </a:ln>
        </p:spPr>
      </p:cxnSp>
      <p:cxnSp>
        <p:nvCxnSpPr>
          <p:cNvPr id="57354" name="Straight Connector 8"/>
          <p:cNvCxnSpPr>
            <a:cxnSpLocks noChangeShapeType="1"/>
          </p:cNvCxnSpPr>
          <p:nvPr/>
        </p:nvCxnSpPr>
        <p:spPr bwMode="auto">
          <a:xfrm flipV="1">
            <a:off x="6067425" y="3578225"/>
            <a:ext cx="0" cy="1027113"/>
          </a:xfrm>
          <a:prstGeom prst="line">
            <a:avLst/>
          </a:prstGeom>
          <a:noFill/>
          <a:ln w="9525" algn="ctr">
            <a:solidFill>
              <a:srgbClr val="183169"/>
            </a:solidFill>
            <a:round/>
            <a:headEnd/>
            <a:tailEnd/>
          </a:ln>
        </p:spPr>
      </p:cxnSp>
      <p:cxnSp>
        <p:nvCxnSpPr>
          <p:cNvPr id="57355" name="Straight Connector 16"/>
          <p:cNvCxnSpPr>
            <a:cxnSpLocks noChangeShapeType="1"/>
          </p:cNvCxnSpPr>
          <p:nvPr/>
        </p:nvCxnSpPr>
        <p:spPr bwMode="auto">
          <a:xfrm flipH="1" flipV="1">
            <a:off x="3838575" y="4164013"/>
            <a:ext cx="4763" cy="441325"/>
          </a:xfrm>
          <a:prstGeom prst="line">
            <a:avLst/>
          </a:prstGeom>
          <a:noFill/>
          <a:ln w="9525" algn="ctr">
            <a:solidFill>
              <a:schemeClr val="tx1"/>
            </a:solidFill>
            <a:round/>
            <a:headEnd/>
            <a:tailEnd/>
          </a:ln>
        </p:spPr>
      </p:cxnSp>
      <p:sp>
        <p:nvSpPr>
          <p:cNvPr id="57356" name="TextBox 18"/>
          <p:cNvSpPr txBox="1">
            <a:spLocks noChangeArrowheads="1"/>
          </p:cNvSpPr>
          <p:nvPr/>
        </p:nvSpPr>
        <p:spPr bwMode="auto">
          <a:xfrm>
            <a:off x="3838575" y="3568700"/>
            <a:ext cx="1363663" cy="369888"/>
          </a:xfrm>
          <a:prstGeom prst="rect">
            <a:avLst/>
          </a:prstGeom>
          <a:noFill/>
          <a:ln w="9525">
            <a:solidFill>
              <a:schemeClr val="bg1"/>
            </a:solidFill>
            <a:miter lim="800000"/>
            <a:headEnd/>
            <a:tailEnd/>
          </a:ln>
        </p:spPr>
        <p:txBody>
          <a:bodyPr wrap="none">
            <a:spAutoFit/>
          </a:bodyPr>
          <a:lstStyle/>
          <a:p>
            <a:pPr algn="ctr" fontAlgn="base">
              <a:spcBef>
                <a:spcPct val="0"/>
              </a:spcBef>
              <a:spcAft>
                <a:spcPct val="0"/>
              </a:spcAft>
            </a:pPr>
            <a:r>
              <a:rPr lang="en-NZ">
                <a:solidFill>
                  <a:srgbClr val="000000"/>
                </a:solidFill>
                <a:latin typeface="Arial" charset="0"/>
              </a:rPr>
              <a:t>Eosinophils</a:t>
            </a:r>
          </a:p>
        </p:txBody>
      </p:sp>
      <p:sp>
        <p:nvSpPr>
          <p:cNvPr id="57357" name="TextBox 19"/>
          <p:cNvSpPr txBox="1">
            <a:spLocks noChangeArrowheads="1"/>
          </p:cNvSpPr>
          <p:nvPr/>
        </p:nvSpPr>
        <p:spPr bwMode="auto">
          <a:xfrm>
            <a:off x="3851275" y="4092575"/>
            <a:ext cx="2216150" cy="500063"/>
          </a:xfrm>
          <a:prstGeom prst="rect">
            <a:avLst/>
          </a:prstGeom>
          <a:pattFill prst="divot">
            <a:fgClr>
              <a:schemeClr val="accent1"/>
            </a:fgClr>
            <a:bgClr>
              <a:schemeClr val="bg1"/>
            </a:bgClr>
          </a:pattFill>
          <a:ln w="9525">
            <a:noFill/>
            <a:miter lim="800000"/>
            <a:headEnd/>
            <a:tailEnd/>
          </a:ln>
        </p:spPr>
        <p:txBody>
          <a:bodyPr>
            <a:spAutoFit/>
          </a:bodyPr>
          <a:lstStyle/>
          <a:p>
            <a:pPr algn="ctr" fontAlgn="base">
              <a:spcBef>
                <a:spcPct val="0"/>
              </a:spcBef>
              <a:spcAft>
                <a:spcPct val="0"/>
              </a:spcAft>
            </a:pPr>
            <a:endParaRPr lang="en-NZ">
              <a:solidFill>
                <a:srgbClr val="000000"/>
              </a:solidFill>
              <a:latin typeface="Arial" charset="0"/>
            </a:endParaRPr>
          </a:p>
        </p:txBody>
      </p:sp>
      <p:sp>
        <p:nvSpPr>
          <p:cNvPr id="57358" name="TextBox 20"/>
          <p:cNvSpPr txBox="1">
            <a:spLocks noChangeArrowheads="1"/>
          </p:cNvSpPr>
          <p:nvPr/>
        </p:nvSpPr>
        <p:spPr bwMode="auto">
          <a:xfrm>
            <a:off x="5508625" y="3754438"/>
            <a:ext cx="558800" cy="338137"/>
          </a:xfrm>
          <a:prstGeom prst="rect">
            <a:avLst/>
          </a:prstGeom>
          <a:pattFill prst="divot">
            <a:fgClr>
              <a:schemeClr val="accent1"/>
            </a:fgClr>
            <a:bgClr>
              <a:schemeClr val="bg1"/>
            </a:bgClr>
          </a:pattFill>
          <a:ln w="9525">
            <a:noFill/>
            <a:miter lim="800000"/>
            <a:headEnd/>
            <a:tailEnd/>
          </a:ln>
        </p:spPr>
        <p:txBody>
          <a:bodyPr>
            <a:spAutoFit/>
          </a:bodyPr>
          <a:lstStyle/>
          <a:p>
            <a:pPr algn="ctr" fontAlgn="base">
              <a:spcBef>
                <a:spcPct val="0"/>
              </a:spcBef>
              <a:spcAft>
                <a:spcPct val="0"/>
              </a:spcAft>
            </a:pPr>
            <a:endParaRPr lang="en-NZ">
              <a:solidFill>
                <a:srgbClr val="000000"/>
              </a:solidFill>
              <a:latin typeface="Arial" charset="0"/>
            </a:endParaRPr>
          </a:p>
        </p:txBody>
      </p:sp>
      <p:sp>
        <p:nvSpPr>
          <p:cNvPr id="57359" name="Freeform 14"/>
          <p:cNvSpPr>
            <a:spLocks/>
          </p:cNvSpPr>
          <p:nvPr/>
        </p:nvSpPr>
        <p:spPr bwMode="auto">
          <a:xfrm>
            <a:off x="3851275" y="3578225"/>
            <a:ext cx="2220913" cy="585788"/>
          </a:xfrm>
          <a:custGeom>
            <a:avLst/>
            <a:gdLst>
              <a:gd name="T0" fmla="*/ 0 w 2213264"/>
              <a:gd name="T1" fmla="*/ 343744 h 997527"/>
              <a:gd name="T2" fmla="*/ 52289 w 2213264"/>
              <a:gd name="T3" fmla="*/ 340163 h 997527"/>
              <a:gd name="T4" fmla="*/ 198700 w 2213264"/>
              <a:gd name="T5" fmla="*/ 333002 h 997527"/>
              <a:gd name="T6" fmla="*/ 240532 w 2213264"/>
              <a:gd name="T7" fmla="*/ 329422 h 997527"/>
              <a:gd name="T8" fmla="*/ 345112 w 2213264"/>
              <a:gd name="T9" fmla="*/ 322260 h 997527"/>
              <a:gd name="T10" fmla="*/ 407859 w 2213264"/>
              <a:gd name="T11" fmla="*/ 315099 h 997527"/>
              <a:gd name="T12" fmla="*/ 439233 w 2213264"/>
              <a:gd name="T13" fmla="*/ 311518 h 997527"/>
              <a:gd name="T14" fmla="*/ 470607 w 2213264"/>
              <a:gd name="T15" fmla="*/ 307938 h 997527"/>
              <a:gd name="T16" fmla="*/ 575186 w 2213264"/>
              <a:gd name="T17" fmla="*/ 297195 h 997527"/>
              <a:gd name="T18" fmla="*/ 617018 w 2213264"/>
              <a:gd name="T19" fmla="*/ 290034 h 997527"/>
              <a:gd name="T20" fmla="*/ 669307 w 2213264"/>
              <a:gd name="T21" fmla="*/ 286453 h 997527"/>
              <a:gd name="T22" fmla="*/ 732055 w 2213264"/>
              <a:gd name="T23" fmla="*/ 279292 h 997527"/>
              <a:gd name="T24" fmla="*/ 773886 w 2213264"/>
              <a:gd name="T25" fmla="*/ 275712 h 997527"/>
              <a:gd name="T26" fmla="*/ 836633 w 2213264"/>
              <a:gd name="T27" fmla="*/ 268550 h 997527"/>
              <a:gd name="T28" fmla="*/ 888922 w 2213264"/>
              <a:gd name="T29" fmla="*/ 264969 h 997527"/>
              <a:gd name="T30" fmla="*/ 951670 w 2213264"/>
              <a:gd name="T31" fmla="*/ 257808 h 997527"/>
              <a:gd name="T32" fmla="*/ 993502 w 2213264"/>
              <a:gd name="T33" fmla="*/ 254227 h 997527"/>
              <a:gd name="T34" fmla="*/ 1024876 w 2213264"/>
              <a:gd name="T35" fmla="*/ 247066 h 997527"/>
              <a:gd name="T36" fmla="*/ 1098082 w 2213264"/>
              <a:gd name="T37" fmla="*/ 239905 h 997527"/>
              <a:gd name="T38" fmla="*/ 1129455 w 2213264"/>
              <a:gd name="T39" fmla="*/ 232743 h 997527"/>
              <a:gd name="T40" fmla="*/ 1192203 w 2213264"/>
              <a:gd name="T41" fmla="*/ 225582 h 997527"/>
              <a:gd name="T42" fmla="*/ 1223576 w 2213264"/>
              <a:gd name="T43" fmla="*/ 222001 h 997527"/>
              <a:gd name="T44" fmla="*/ 1254950 w 2213264"/>
              <a:gd name="T45" fmla="*/ 218421 h 997527"/>
              <a:gd name="T46" fmla="*/ 1349071 w 2213264"/>
              <a:gd name="T47" fmla="*/ 204098 h 997527"/>
              <a:gd name="T48" fmla="*/ 1380445 w 2213264"/>
              <a:gd name="T49" fmla="*/ 200517 h 997527"/>
              <a:gd name="T50" fmla="*/ 1474566 w 2213264"/>
              <a:gd name="T51" fmla="*/ 186195 h 997527"/>
              <a:gd name="T52" fmla="*/ 1505940 w 2213264"/>
              <a:gd name="T53" fmla="*/ 182614 h 997527"/>
              <a:gd name="T54" fmla="*/ 1568687 w 2213264"/>
              <a:gd name="T55" fmla="*/ 171872 h 997527"/>
              <a:gd name="T56" fmla="*/ 1641894 w 2213264"/>
              <a:gd name="T57" fmla="*/ 161130 h 997527"/>
              <a:gd name="T58" fmla="*/ 1673267 w 2213264"/>
              <a:gd name="T59" fmla="*/ 153969 h 997527"/>
              <a:gd name="T60" fmla="*/ 1788304 w 2213264"/>
              <a:gd name="T61" fmla="*/ 132485 h 997527"/>
              <a:gd name="T62" fmla="*/ 1830136 w 2213264"/>
              <a:gd name="T63" fmla="*/ 121743 h 997527"/>
              <a:gd name="T64" fmla="*/ 1892883 w 2213264"/>
              <a:gd name="T65" fmla="*/ 107420 h 997527"/>
              <a:gd name="T66" fmla="*/ 1913799 w 2213264"/>
              <a:gd name="T67" fmla="*/ 96678 h 997527"/>
              <a:gd name="T68" fmla="*/ 1976547 w 2213264"/>
              <a:gd name="T69" fmla="*/ 85936 h 997527"/>
              <a:gd name="T70" fmla="*/ 2007920 w 2213264"/>
              <a:gd name="T71" fmla="*/ 75194 h 997527"/>
              <a:gd name="T72" fmla="*/ 2039294 w 2213264"/>
              <a:gd name="T73" fmla="*/ 68032 h 997527"/>
              <a:gd name="T74" fmla="*/ 2081126 w 2213264"/>
              <a:gd name="T75" fmla="*/ 46549 h 997527"/>
              <a:gd name="T76" fmla="*/ 2112500 w 2213264"/>
              <a:gd name="T77" fmla="*/ 35806 h 997527"/>
              <a:gd name="T78" fmla="*/ 2143874 w 2213264"/>
              <a:gd name="T79" fmla="*/ 21484 h 997527"/>
              <a:gd name="T80" fmla="*/ 2217078 w 2213264"/>
              <a:gd name="T81" fmla="*/ 3581 h 997527"/>
              <a:gd name="T82" fmla="*/ 2227538 w 2213264"/>
              <a:gd name="T83" fmla="*/ 0 h 997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13264"/>
              <a:gd name="T127" fmla="*/ 0 h 997527"/>
              <a:gd name="T128" fmla="*/ 2213264 w 2213264"/>
              <a:gd name="T129" fmla="*/ 997527 h 9975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13264" h="997527">
                <a:moveTo>
                  <a:pt x="0" y="997527"/>
                </a:moveTo>
                <a:cubicBezTo>
                  <a:pt x="17318" y="994063"/>
                  <a:pt x="34509" y="989890"/>
                  <a:pt x="51954" y="987136"/>
                </a:cubicBezTo>
                <a:cubicBezTo>
                  <a:pt x="100338" y="979496"/>
                  <a:pt x="149906" y="978233"/>
                  <a:pt x="197427" y="966354"/>
                </a:cubicBezTo>
                <a:cubicBezTo>
                  <a:pt x="211282" y="962891"/>
                  <a:pt x="224987" y="958765"/>
                  <a:pt x="238991" y="955964"/>
                </a:cubicBezTo>
                <a:cubicBezTo>
                  <a:pt x="295156" y="944731"/>
                  <a:pt x="294634" y="949662"/>
                  <a:pt x="342900" y="935182"/>
                </a:cubicBezTo>
                <a:cubicBezTo>
                  <a:pt x="363882" y="928887"/>
                  <a:pt x="384463" y="921327"/>
                  <a:pt x="405245" y="914400"/>
                </a:cubicBezTo>
                <a:lnTo>
                  <a:pt x="436418" y="904009"/>
                </a:lnTo>
                <a:cubicBezTo>
                  <a:pt x="446809" y="900545"/>
                  <a:pt x="456965" y="896275"/>
                  <a:pt x="467591" y="893618"/>
                </a:cubicBezTo>
                <a:cubicBezTo>
                  <a:pt x="497423" y="886160"/>
                  <a:pt x="546201" y="875094"/>
                  <a:pt x="571500" y="862445"/>
                </a:cubicBezTo>
                <a:cubicBezTo>
                  <a:pt x="585355" y="855518"/>
                  <a:pt x="598369" y="846562"/>
                  <a:pt x="613064" y="841664"/>
                </a:cubicBezTo>
                <a:cubicBezTo>
                  <a:pt x="629819" y="836079"/>
                  <a:pt x="647979" y="835920"/>
                  <a:pt x="665018" y="831273"/>
                </a:cubicBezTo>
                <a:cubicBezTo>
                  <a:pt x="686152" y="825509"/>
                  <a:pt x="706112" y="815804"/>
                  <a:pt x="727364" y="810491"/>
                </a:cubicBezTo>
                <a:cubicBezTo>
                  <a:pt x="741218" y="807027"/>
                  <a:pt x="755249" y="804204"/>
                  <a:pt x="768927" y="800100"/>
                </a:cubicBezTo>
                <a:cubicBezTo>
                  <a:pt x="789909" y="793805"/>
                  <a:pt x="809792" y="783614"/>
                  <a:pt x="831273" y="779318"/>
                </a:cubicBezTo>
                <a:cubicBezTo>
                  <a:pt x="848591" y="775854"/>
                  <a:pt x="866188" y="773574"/>
                  <a:pt x="883227" y="768927"/>
                </a:cubicBezTo>
                <a:cubicBezTo>
                  <a:pt x="904361" y="763163"/>
                  <a:pt x="924321" y="753458"/>
                  <a:pt x="945573" y="748145"/>
                </a:cubicBezTo>
                <a:lnTo>
                  <a:pt x="987136" y="737754"/>
                </a:lnTo>
                <a:cubicBezTo>
                  <a:pt x="997527" y="730827"/>
                  <a:pt x="1006830" y="721892"/>
                  <a:pt x="1018309" y="716973"/>
                </a:cubicBezTo>
                <a:cubicBezTo>
                  <a:pt x="1064911" y="697001"/>
                  <a:pt x="1050610" y="716409"/>
                  <a:pt x="1091045" y="696191"/>
                </a:cubicBezTo>
                <a:cubicBezTo>
                  <a:pt x="1102215" y="690606"/>
                  <a:pt x="1110806" y="680481"/>
                  <a:pt x="1122218" y="675409"/>
                </a:cubicBezTo>
                <a:cubicBezTo>
                  <a:pt x="1142236" y="666512"/>
                  <a:pt x="1163782" y="661554"/>
                  <a:pt x="1184564" y="654627"/>
                </a:cubicBezTo>
                <a:lnTo>
                  <a:pt x="1215736" y="644236"/>
                </a:lnTo>
                <a:cubicBezTo>
                  <a:pt x="1226127" y="640772"/>
                  <a:pt x="1237795" y="639920"/>
                  <a:pt x="1246909" y="633845"/>
                </a:cubicBezTo>
                <a:cubicBezTo>
                  <a:pt x="1296309" y="600913"/>
                  <a:pt x="1266235" y="617013"/>
                  <a:pt x="1340427" y="592282"/>
                </a:cubicBezTo>
                <a:cubicBezTo>
                  <a:pt x="1350818" y="588818"/>
                  <a:pt x="1362486" y="587967"/>
                  <a:pt x="1371600" y="581891"/>
                </a:cubicBezTo>
                <a:cubicBezTo>
                  <a:pt x="1421000" y="548958"/>
                  <a:pt x="1390926" y="565058"/>
                  <a:pt x="1465118" y="540327"/>
                </a:cubicBezTo>
                <a:cubicBezTo>
                  <a:pt x="1475509" y="536863"/>
                  <a:pt x="1487177" y="536012"/>
                  <a:pt x="1496291" y="529936"/>
                </a:cubicBezTo>
                <a:cubicBezTo>
                  <a:pt x="1556200" y="489997"/>
                  <a:pt x="1498407" y="524576"/>
                  <a:pt x="1558636" y="498764"/>
                </a:cubicBezTo>
                <a:cubicBezTo>
                  <a:pt x="1648525" y="460241"/>
                  <a:pt x="1558262" y="491961"/>
                  <a:pt x="1631373" y="467591"/>
                </a:cubicBezTo>
                <a:cubicBezTo>
                  <a:pt x="1641764" y="460664"/>
                  <a:pt x="1651582" y="452789"/>
                  <a:pt x="1662545" y="446809"/>
                </a:cubicBezTo>
                <a:cubicBezTo>
                  <a:pt x="1742379" y="403263"/>
                  <a:pt x="1725726" y="420977"/>
                  <a:pt x="1776845" y="384464"/>
                </a:cubicBezTo>
                <a:cubicBezTo>
                  <a:pt x="1790938" y="374398"/>
                  <a:pt x="1804221" y="363222"/>
                  <a:pt x="1818409" y="353291"/>
                </a:cubicBezTo>
                <a:cubicBezTo>
                  <a:pt x="1838871" y="338968"/>
                  <a:pt x="1880754" y="311727"/>
                  <a:pt x="1880754" y="311727"/>
                </a:cubicBezTo>
                <a:cubicBezTo>
                  <a:pt x="1887681" y="301336"/>
                  <a:pt x="1892705" y="289385"/>
                  <a:pt x="1901536" y="280554"/>
                </a:cubicBezTo>
                <a:cubicBezTo>
                  <a:pt x="1921678" y="260412"/>
                  <a:pt x="1938530" y="257833"/>
                  <a:pt x="1963882" y="249382"/>
                </a:cubicBezTo>
                <a:cubicBezTo>
                  <a:pt x="1974273" y="238991"/>
                  <a:pt x="1983765" y="227617"/>
                  <a:pt x="1995054" y="218209"/>
                </a:cubicBezTo>
                <a:cubicBezTo>
                  <a:pt x="2004648" y="210214"/>
                  <a:pt x="2018003" y="206825"/>
                  <a:pt x="2026227" y="197427"/>
                </a:cubicBezTo>
                <a:cubicBezTo>
                  <a:pt x="2042674" y="178630"/>
                  <a:pt x="2050130" y="152743"/>
                  <a:pt x="2067791" y="135082"/>
                </a:cubicBezTo>
                <a:cubicBezTo>
                  <a:pt x="2078182" y="124691"/>
                  <a:pt x="2089401" y="115066"/>
                  <a:pt x="2098964" y="103909"/>
                </a:cubicBezTo>
                <a:cubicBezTo>
                  <a:pt x="2110234" y="90760"/>
                  <a:pt x="2117890" y="74591"/>
                  <a:pt x="2130136" y="62345"/>
                </a:cubicBezTo>
                <a:cubicBezTo>
                  <a:pt x="2151201" y="41280"/>
                  <a:pt x="2179277" y="28088"/>
                  <a:pt x="2202873" y="10391"/>
                </a:cubicBezTo>
                <a:cubicBezTo>
                  <a:pt x="2206792" y="7452"/>
                  <a:pt x="2209800" y="3464"/>
                  <a:pt x="2213264" y="0"/>
                </a:cubicBezTo>
              </a:path>
            </a:pathLst>
          </a:custGeom>
          <a:noFill/>
          <a:ln w="9525"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latin typeface="Arial" charset="0"/>
            </a:endParaRPr>
          </a:p>
        </p:txBody>
      </p:sp>
      <p:cxnSp>
        <p:nvCxnSpPr>
          <p:cNvPr id="57360" name="Straight Connector 10"/>
          <p:cNvCxnSpPr>
            <a:cxnSpLocks noChangeShapeType="1"/>
          </p:cNvCxnSpPr>
          <p:nvPr/>
        </p:nvCxnSpPr>
        <p:spPr bwMode="auto">
          <a:xfrm flipV="1">
            <a:off x="5553075" y="5207000"/>
            <a:ext cx="603250" cy="9525"/>
          </a:xfrm>
          <a:prstGeom prst="line">
            <a:avLst/>
          </a:prstGeom>
          <a:noFill/>
          <a:ln w="38100" algn="ctr">
            <a:solidFill>
              <a:schemeClr val="tx1"/>
            </a:solidFill>
            <a:prstDash val="sysDash"/>
            <a:round/>
            <a:headEnd/>
            <a:tailEnd/>
          </a:ln>
        </p:spPr>
      </p:cxnSp>
      <p:cxnSp>
        <p:nvCxnSpPr>
          <p:cNvPr id="57361" name="Straight Connector 4"/>
          <p:cNvCxnSpPr>
            <a:cxnSpLocks noChangeShapeType="1"/>
          </p:cNvCxnSpPr>
          <p:nvPr/>
        </p:nvCxnSpPr>
        <p:spPr bwMode="auto">
          <a:xfrm>
            <a:off x="2759075" y="4941888"/>
            <a:ext cx="0" cy="228600"/>
          </a:xfrm>
          <a:prstGeom prst="line">
            <a:avLst/>
          </a:prstGeom>
          <a:noFill/>
          <a:ln w="38100" algn="ctr">
            <a:solidFill>
              <a:schemeClr val="tx1"/>
            </a:solidFill>
            <a:round/>
            <a:headEnd/>
            <a:tailEnd/>
          </a:ln>
        </p:spPr>
      </p:cxnSp>
      <p:cxnSp>
        <p:nvCxnSpPr>
          <p:cNvPr id="57362" name="Straight Connector 25"/>
          <p:cNvCxnSpPr>
            <a:cxnSpLocks noChangeShapeType="1"/>
          </p:cNvCxnSpPr>
          <p:nvPr/>
        </p:nvCxnSpPr>
        <p:spPr bwMode="auto">
          <a:xfrm>
            <a:off x="3851275" y="4941888"/>
            <a:ext cx="0" cy="228600"/>
          </a:xfrm>
          <a:prstGeom prst="line">
            <a:avLst/>
          </a:prstGeom>
          <a:noFill/>
          <a:ln w="38100" algn="ctr">
            <a:solidFill>
              <a:schemeClr val="tx1"/>
            </a:solidFill>
            <a:round/>
            <a:headEnd/>
            <a:tailEnd/>
          </a:ln>
        </p:spPr>
      </p:cxnSp>
    </p:spTree>
    <p:extLst>
      <p:ext uri="{BB962C8B-B14F-4D97-AF65-F5344CB8AC3E}">
        <p14:creationId xmlns:p14="http://schemas.microsoft.com/office/powerpoint/2010/main" val="68907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6840538" cy="792163"/>
          </a:xfrm>
        </p:spPr>
        <p:txBody>
          <a:bodyPr/>
          <a:lstStyle/>
          <a:p>
            <a:r>
              <a:rPr lang="en-NZ" b="1" dirty="0" smtClean="0"/>
              <a:t>Universal goal of clinicians and patients</a:t>
            </a:r>
            <a:endParaRPr lang="en-NZ" b="1" dirty="0"/>
          </a:p>
        </p:txBody>
      </p:sp>
      <p:sp>
        <p:nvSpPr>
          <p:cNvPr id="3" name="Content Placeholder 2"/>
          <p:cNvSpPr>
            <a:spLocks noGrp="1"/>
          </p:cNvSpPr>
          <p:nvPr>
            <p:ph idx="4294967295"/>
          </p:nvPr>
        </p:nvSpPr>
        <p:spPr>
          <a:xfrm>
            <a:off x="0" y="1700213"/>
            <a:ext cx="8496300" cy="4824412"/>
          </a:xfrm>
        </p:spPr>
        <p:txBody>
          <a:bodyPr/>
          <a:lstStyle/>
          <a:p>
            <a:r>
              <a:rPr lang="en-NZ" dirty="0" smtClean="0"/>
              <a:t>Personalised medicine is treating</a:t>
            </a:r>
          </a:p>
          <a:p>
            <a:pPr lvl="1"/>
            <a:r>
              <a:rPr lang="en-NZ" dirty="0" smtClean="0"/>
              <a:t>the </a:t>
            </a:r>
            <a:r>
              <a:rPr lang="en-NZ" b="1" i="1" dirty="0" smtClean="0"/>
              <a:t>right</a:t>
            </a:r>
            <a:r>
              <a:rPr lang="en-NZ" dirty="0" smtClean="0"/>
              <a:t> patient</a:t>
            </a:r>
          </a:p>
          <a:p>
            <a:pPr lvl="1"/>
            <a:r>
              <a:rPr lang="en-NZ" dirty="0" smtClean="0"/>
              <a:t>with the </a:t>
            </a:r>
            <a:r>
              <a:rPr lang="en-NZ" b="1" i="1" dirty="0" smtClean="0"/>
              <a:t>right</a:t>
            </a:r>
            <a:r>
              <a:rPr lang="en-NZ" dirty="0" smtClean="0"/>
              <a:t> treatment/medication</a:t>
            </a:r>
          </a:p>
          <a:p>
            <a:pPr lvl="1"/>
            <a:r>
              <a:rPr lang="en-NZ" dirty="0" smtClean="0"/>
              <a:t>at the </a:t>
            </a:r>
            <a:r>
              <a:rPr lang="en-NZ" b="1" i="1" dirty="0" smtClean="0"/>
              <a:t>right</a:t>
            </a:r>
            <a:r>
              <a:rPr lang="en-NZ" dirty="0" smtClean="0"/>
              <a:t> time in the course of the disease </a:t>
            </a:r>
          </a:p>
          <a:p>
            <a:pPr lvl="1"/>
            <a:r>
              <a:rPr lang="en-NZ" dirty="0" smtClean="0"/>
              <a:t>to achieve the </a:t>
            </a:r>
            <a:r>
              <a:rPr lang="en-NZ" b="1" i="1" dirty="0" smtClean="0"/>
              <a:t>right</a:t>
            </a:r>
            <a:r>
              <a:rPr lang="en-NZ" dirty="0" smtClean="0"/>
              <a:t> outcome</a:t>
            </a:r>
            <a:endParaRPr lang="en-NZ" dirty="0"/>
          </a:p>
        </p:txBody>
      </p:sp>
    </p:spTree>
    <p:extLst>
      <p:ext uri="{BB962C8B-B14F-4D97-AF65-F5344CB8AC3E}">
        <p14:creationId xmlns:p14="http://schemas.microsoft.com/office/powerpoint/2010/main" val="2894476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wisv\AppData\Local\Microsoft\Windows\Temporary Internet Files\Content.Outlook\61S1J6B8\Cl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390" y="0"/>
            <a:ext cx="51792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42399" flipH="1">
            <a:off x="-4165989" y="2737009"/>
            <a:ext cx="2960192" cy="222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944" y="2420888"/>
            <a:ext cx="3536256" cy="265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53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1"/>
          <p:cNvPicPr>
            <a:picLocks noChangeAspect="1" noChangeArrowheads="1"/>
          </p:cNvPicPr>
          <p:nvPr/>
        </p:nvPicPr>
        <p:blipFill>
          <a:blip r:embed="rId2" cstate="print"/>
          <a:srcRect/>
          <a:stretch>
            <a:fillRect/>
          </a:stretch>
        </p:blipFill>
        <p:spPr bwMode="auto">
          <a:xfrm>
            <a:off x="683568" y="1421878"/>
            <a:ext cx="7847533" cy="4951935"/>
          </a:xfrm>
          <a:prstGeom prst="rect">
            <a:avLst/>
          </a:prstGeom>
          <a:noFill/>
          <a:ln w="9525">
            <a:noFill/>
            <a:miter lim="800000"/>
            <a:headEnd/>
            <a:tailEnd/>
          </a:ln>
        </p:spPr>
      </p:pic>
      <p:sp>
        <p:nvSpPr>
          <p:cNvPr id="2" name="Title 1"/>
          <p:cNvSpPr>
            <a:spLocks noGrp="1"/>
          </p:cNvSpPr>
          <p:nvPr>
            <p:ph type="title"/>
          </p:nvPr>
        </p:nvSpPr>
        <p:spPr>
          <a:xfrm>
            <a:off x="395536" y="332656"/>
            <a:ext cx="6840538" cy="792163"/>
          </a:xfrm>
        </p:spPr>
        <p:txBody>
          <a:bodyPr/>
          <a:lstStyle/>
          <a:p>
            <a:r>
              <a:rPr lang="en-NZ" sz="3600" dirty="0" smtClean="0"/>
              <a:t>Adverse Effects vs Benefits of Fluticasone in COPD</a:t>
            </a:r>
            <a:endParaRPr lang="en-NZ" sz="3600" dirty="0"/>
          </a:p>
        </p:txBody>
      </p:sp>
    </p:spTree>
    <p:extLst>
      <p:ext uri="{BB962C8B-B14F-4D97-AF65-F5344CB8AC3E}">
        <p14:creationId xmlns:p14="http://schemas.microsoft.com/office/powerpoint/2010/main" val="274689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792163" y="404813"/>
            <a:ext cx="8351837" cy="792162"/>
          </a:xfrm>
        </p:spPr>
        <p:txBody>
          <a:bodyPr/>
          <a:lstStyle/>
          <a:p>
            <a:pPr eaLnBrk="1" hangingPunct="1"/>
            <a:r>
              <a:rPr lang="en-NZ" altLang="en-US" sz="3200" b="1" smtClean="0"/>
              <a:t>Overlap between COPD and Pneumonia in CMDHB </a:t>
            </a:r>
            <a:endParaRPr lang="en-GB" altLang="en-US" sz="3200" b="1" smtClean="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29506176"/>
              </p:ext>
            </p:extLst>
          </p:nvPr>
        </p:nvGraphicFramePr>
        <p:xfrm>
          <a:off x="611560" y="1628800"/>
          <a:ext cx="7956378" cy="4909399"/>
        </p:xfrm>
        <a:graphic>
          <a:graphicData uri="http://schemas.openxmlformats.org/drawingml/2006/table">
            <a:tbl>
              <a:tblPr/>
              <a:tblGrid>
                <a:gridCol w="1590681">
                  <a:extLst>
                    <a:ext uri="{9D8B030D-6E8A-4147-A177-3AD203B41FA5}">
                      <a16:colId xmlns:a16="http://schemas.microsoft.com/office/drawing/2014/main" val="20000"/>
                    </a:ext>
                  </a:extLst>
                </a:gridCol>
                <a:gridCol w="1592168">
                  <a:extLst>
                    <a:ext uri="{9D8B030D-6E8A-4147-A177-3AD203B41FA5}">
                      <a16:colId xmlns:a16="http://schemas.microsoft.com/office/drawing/2014/main" val="20001"/>
                    </a:ext>
                  </a:extLst>
                </a:gridCol>
                <a:gridCol w="1590681">
                  <a:extLst>
                    <a:ext uri="{9D8B030D-6E8A-4147-A177-3AD203B41FA5}">
                      <a16:colId xmlns:a16="http://schemas.microsoft.com/office/drawing/2014/main" val="20002"/>
                    </a:ext>
                  </a:extLst>
                </a:gridCol>
                <a:gridCol w="1592167">
                  <a:extLst>
                    <a:ext uri="{9D8B030D-6E8A-4147-A177-3AD203B41FA5}">
                      <a16:colId xmlns:a16="http://schemas.microsoft.com/office/drawing/2014/main" val="20003"/>
                    </a:ext>
                  </a:extLst>
                </a:gridCol>
                <a:gridCol w="1590681">
                  <a:extLst>
                    <a:ext uri="{9D8B030D-6E8A-4147-A177-3AD203B41FA5}">
                      <a16:colId xmlns:a16="http://schemas.microsoft.com/office/drawing/2014/main" val="20004"/>
                    </a:ext>
                  </a:extLst>
                </a:gridCol>
              </a:tblGrid>
              <a:tr h="1001859">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400" b="1" i="0" u="none" strike="noStrike" cap="none" normalizeH="0" baseline="0" dirty="0" smtClean="0">
                          <a:ln>
                            <a:noFill/>
                          </a:ln>
                          <a:solidFill>
                            <a:srgbClr val="000000"/>
                          </a:solidFill>
                          <a:effectLst/>
                          <a:latin typeface="Arial" charset="0"/>
                        </a:rPr>
                        <a:t>Year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400" b="1" i="0" u="none" strike="noStrike" cap="none" normalizeH="0" baseline="0" smtClean="0">
                          <a:ln>
                            <a:noFill/>
                          </a:ln>
                          <a:solidFill>
                            <a:srgbClr val="000000"/>
                          </a:solidFill>
                          <a:effectLst/>
                          <a:latin typeface="Arial" charset="0"/>
                        </a:rPr>
                        <a:t>Primary diagnosis of COPD without pneumonia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400" b="1" i="0" u="none" strike="noStrike" cap="none" normalizeH="0" baseline="0" smtClean="0">
                          <a:ln>
                            <a:noFill/>
                          </a:ln>
                          <a:solidFill>
                            <a:srgbClr val="000000"/>
                          </a:solidFill>
                          <a:effectLst/>
                          <a:latin typeface="Arial" charset="0"/>
                        </a:rPr>
                        <a:t>COPD with Pneumonia as secondary diagnosis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400" b="1" i="0" u="none" strike="noStrike" cap="none" normalizeH="0" baseline="0" smtClean="0">
                          <a:ln>
                            <a:noFill/>
                          </a:ln>
                          <a:solidFill>
                            <a:srgbClr val="000000"/>
                          </a:solidFill>
                          <a:effectLst/>
                          <a:latin typeface="Arial" charset="0"/>
                        </a:rPr>
                        <a:t>Pneumonia as primary diagnosis with COPD as secondary diagnosis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altLang="en-US" sz="1400" b="1" i="0" u="none" strike="noStrike" cap="none" normalizeH="0" baseline="0" dirty="0" smtClean="0">
                          <a:ln>
                            <a:noFill/>
                          </a:ln>
                          <a:solidFill>
                            <a:srgbClr val="000000"/>
                          </a:solidFill>
                          <a:effectLst/>
                          <a:latin typeface="Arial" charset="0"/>
                        </a:rPr>
                        <a:t>Percentage of COPD patients with pneumonia</a:t>
                      </a:r>
                      <a:endParaRPr kumimoji="0" lang="en-GB" altLang="en-US" sz="1400" b="1" i="0" u="none" strike="noStrike" cap="none" normalizeH="0" baseline="0" dirty="0" smtClean="0">
                        <a:ln>
                          <a:noFill/>
                        </a:ln>
                        <a:solidFill>
                          <a:srgbClr val="FFFFFF"/>
                        </a:solidFill>
                        <a:effectLst/>
                        <a:latin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2000/2001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580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220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30%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940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2001/2002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644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dirty="0" smtClean="0">
                          <a:ln>
                            <a:noFill/>
                          </a:ln>
                          <a:solidFill>
                            <a:srgbClr val="000000"/>
                          </a:solidFill>
                          <a:effectLst/>
                          <a:latin typeface="Arial" charset="0"/>
                        </a:rPr>
                        <a:t>32%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2002/2003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647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94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133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2003/2004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749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dirty="0" smtClean="0">
                          <a:ln>
                            <a:noFill/>
                          </a:ln>
                          <a:solidFill>
                            <a:srgbClr val="000000"/>
                          </a:solidFill>
                          <a:effectLst/>
                          <a:latin typeface="Arial" charset="0"/>
                        </a:rPr>
                        <a:t>120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9257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2004/2005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786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2005/2006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761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147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61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2006/2007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75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2940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2007/2008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2008/2009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905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2009/2010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801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97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2940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2010/2011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937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2940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2011/2012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962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138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29553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2012/2013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1,070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smtClean="0">
                          <a:ln>
                            <a:noFill/>
                          </a:ln>
                          <a:solidFill>
                            <a:srgbClr val="000000"/>
                          </a:solidFill>
                          <a:effectLst/>
                          <a:latin typeface="Arial" charset="0"/>
                        </a:rPr>
                        <a:t>113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defRPr>
                      </a:lvl4pPr>
                      <a:lvl5pPr marL="2057400" indent="-228600">
                        <a:spcBef>
                          <a:spcPct val="20000"/>
                        </a:spcBef>
                        <a:buClr>
                          <a:schemeClr val="bg2"/>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altLang="en-US" sz="1600" b="0" i="0" u="none" strike="noStrike" cap="none" normalizeH="0" baseline="0" dirty="0" smtClean="0">
                          <a:ln>
                            <a:noFill/>
                          </a:ln>
                          <a:solidFill>
                            <a:srgbClr val="000000"/>
                          </a:solidFill>
                          <a:effectLst/>
                          <a:latin typeface="Arial" charset="0"/>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5510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Asthma management</a:t>
            </a:r>
            <a:endParaRPr lang="en-NZ" dirty="0"/>
          </a:p>
        </p:txBody>
      </p:sp>
      <p:sp>
        <p:nvSpPr>
          <p:cNvPr id="3" name="Content Placeholder 2"/>
          <p:cNvSpPr>
            <a:spLocks noGrp="1"/>
          </p:cNvSpPr>
          <p:nvPr>
            <p:ph idx="1"/>
          </p:nvPr>
        </p:nvSpPr>
        <p:spPr/>
        <p:txBody>
          <a:bodyPr/>
          <a:lstStyle/>
          <a:p>
            <a:r>
              <a:rPr lang="en-NZ" dirty="0" smtClean="0"/>
              <a:t>Diagnosis….</a:t>
            </a:r>
          </a:p>
          <a:p>
            <a:r>
              <a:rPr lang="en-NZ" dirty="0" smtClean="0"/>
              <a:t>Phenotypes: </a:t>
            </a:r>
            <a:r>
              <a:rPr lang="en-NZ" sz="2800" dirty="0" smtClean="0"/>
              <a:t>clinical</a:t>
            </a:r>
            <a:r>
              <a:rPr lang="en-NZ" dirty="0" smtClean="0"/>
              <a:t> </a:t>
            </a:r>
            <a:r>
              <a:rPr lang="en-NZ" sz="1600" dirty="0" smtClean="0"/>
              <a:t>(</a:t>
            </a:r>
            <a:r>
              <a:rPr lang="en-NZ" sz="1600" dirty="0" err="1" smtClean="0"/>
              <a:t>eg</a:t>
            </a:r>
            <a:r>
              <a:rPr lang="en-NZ" sz="1600" dirty="0" smtClean="0"/>
              <a:t> allergic, exercise-induced, adult onset, non steroid responsive, Fixed airways obstruction, brittle….)</a:t>
            </a:r>
          </a:p>
          <a:p>
            <a:r>
              <a:rPr lang="en-NZ" dirty="0" err="1" smtClean="0"/>
              <a:t>Endotypes</a:t>
            </a:r>
            <a:r>
              <a:rPr lang="en-NZ" dirty="0" smtClean="0"/>
              <a:t>: </a:t>
            </a:r>
            <a:r>
              <a:rPr lang="en-NZ" sz="2800" dirty="0" smtClean="0"/>
              <a:t>distinct entities with specific mechanisms</a:t>
            </a:r>
          </a:p>
          <a:p>
            <a:pPr marL="0" indent="0">
              <a:buNone/>
            </a:pPr>
            <a:r>
              <a:rPr lang="en-NZ" sz="1600" dirty="0" smtClean="0"/>
              <a:t>        (</a:t>
            </a:r>
            <a:r>
              <a:rPr lang="en-NZ" sz="1600" dirty="0" err="1" smtClean="0"/>
              <a:t>eg</a:t>
            </a:r>
            <a:r>
              <a:rPr lang="en-NZ" sz="1600" dirty="0" smtClean="0"/>
              <a:t> eosinophilic, aspirin–sensitive asthma, obesity related, neutrophilic asthma….)</a:t>
            </a:r>
          </a:p>
          <a:p>
            <a:r>
              <a:rPr lang="en-NZ" dirty="0" smtClean="0"/>
              <a:t>Systematic Assessment </a:t>
            </a:r>
            <a:r>
              <a:rPr lang="en-NZ" sz="1600" dirty="0" smtClean="0"/>
              <a:t>(GORD, VCD, OSA, HVS, Sinusitis, adherence…)</a:t>
            </a:r>
          </a:p>
          <a:p>
            <a:r>
              <a:rPr lang="en-NZ" dirty="0" smtClean="0"/>
              <a:t>Multidimensional Assessment/Integrated Care</a:t>
            </a:r>
          </a:p>
          <a:p>
            <a:r>
              <a:rPr lang="en-NZ" dirty="0" smtClean="0"/>
              <a:t>Treatable Traits</a:t>
            </a:r>
          </a:p>
          <a:p>
            <a:r>
              <a:rPr lang="en-NZ" dirty="0" smtClean="0"/>
              <a:t>Personalised Medicine/Precision Medicine </a:t>
            </a:r>
          </a:p>
        </p:txBody>
      </p:sp>
    </p:spTree>
    <p:extLst>
      <p:ext uri="{BB962C8B-B14F-4D97-AF65-F5344CB8AC3E}">
        <p14:creationId xmlns:p14="http://schemas.microsoft.com/office/powerpoint/2010/main" val="110491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543800" cy="1142147"/>
          </a:xfrm>
        </p:spPr>
        <p:txBody>
          <a:bodyPr>
            <a:normAutofit fontScale="90000"/>
          </a:bodyPr>
          <a:lstStyle/>
          <a:p>
            <a:r>
              <a:rPr lang="en-US" sz="4400" dirty="0" smtClean="0"/>
              <a:t>Blood eosinophils as a biomarker in COPD</a:t>
            </a:r>
            <a:endParaRPr lang="en-US" sz="4400" dirty="0"/>
          </a:p>
        </p:txBody>
      </p:sp>
      <p:sp>
        <p:nvSpPr>
          <p:cNvPr id="3" name="Content Placeholder 2"/>
          <p:cNvSpPr>
            <a:spLocks noGrp="1"/>
          </p:cNvSpPr>
          <p:nvPr>
            <p:ph idx="1"/>
          </p:nvPr>
        </p:nvSpPr>
        <p:spPr>
          <a:xfrm>
            <a:off x="822960" y="2247441"/>
            <a:ext cx="7543800" cy="3621653"/>
          </a:xfrm>
        </p:spPr>
        <p:txBody>
          <a:bodyPr>
            <a:normAutofit fontScale="77500" lnSpcReduction="20000"/>
          </a:bodyPr>
          <a:lstStyle/>
          <a:p>
            <a:r>
              <a:rPr lang="en-US" dirty="0" smtClean="0"/>
              <a:t>High baseline blood eosinophils counts predict</a:t>
            </a:r>
          </a:p>
          <a:p>
            <a:pPr lvl="1"/>
            <a:r>
              <a:rPr lang="en-US" dirty="0" smtClean="0"/>
              <a:t>Future exacerbations</a:t>
            </a:r>
          </a:p>
          <a:p>
            <a:pPr lvl="1"/>
            <a:r>
              <a:rPr lang="en-US" dirty="0" smtClean="0"/>
              <a:t>Future severe exacerbations</a:t>
            </a:r>
          </a:p>
          <a:p>
            <a:pPr lvl="1"/>
            <a:r>
              <a:rPr lang="en-US" dirty="0" smtClean="0"/>
              <a:t>Response to inhaled steroids (ICS + LABA vs LABA studies)</a:t>
            </a:r>
          </a:p>
          <a:p>
            <a:pPr lvl="2"/>
            <a:r>
              <a:rPr lang="en-US" sz="1600" dirty="0" smtClean="0"/>
              <a:t>Reduced exacerbations</a:t>
            </a:r>
          </a:p>
          <a:p>
            <a:pPr lvl="2"/>
            <a:r>
              <a:rPr lang="en-US" sz="1600" dirty="0" smtClean="0"/>
              <a:t>Improved quality of life</a:t>
            </a:r>
          </a:p>
          <a:p>
            <a:pPr lvl="2"/>
            <a:endParaRPr lang="en-US" dirty="0"/>
          </a:p>
          <a:p>
            <a:r>
              <a:rPr lang="en-US" dirty="0"/>
              <a:t>Selected cutoffs – relative or absolute</a:t>
            </a:r>
          </a:p>
          <a:p>
            <a:pPr lvl="1"/>
            <a:r>
              <a:rPr lang="en-US" dirty="0" smtClean="0"/>
              <a:t>2% cells (%= eosinophils/total </a:t>
            </a:r>
            <a:r>
              <a:rPr lang="en-US" dirty="0" err="1" smtClean="0"/>
              <a:t>wbc</a:t>
            </a:r>
            <a:r>
              <a:rPr lang="en-US" dirty="0" smtClean="0"/>
              <a:t>)</a:t>
            </a:r>
          </a:p>
          <a:p>
            <a:pPr lvl="1"/>
            <a:r>
              <a:rPr lang="en-US" dirty="0" smtClean="0"/>
              <a:t>0.15 x 10</a:t>
            </a:r>
            <a:r>
              <a:rPr lang="en-US" baseline="30000" dirty="0" smtClean="0"/>
              <a:t>9</a:t>
            </a:r>
            <a:r>
              <a:rPr lang="en-US" dirty="0" smtClean="0"/>
              <a:t>cells/L</a:t>
            </a:r>
          </a:p>
          <a:p>
            <a:pPr lvl="1"/>
            <a:r>
              <a:rPr lang="en-US" dirty="0" smtClean="0"/>
              <a:t>0.3 x 10</a:t>
            </a:r>
            <a:r>
              <a:rPr lang="en-US" baseline="30000" dirty="0" smtClean="0"/>
              <a:t>9</a:t>
            </a:r>
            <a:r>
              <a:rPr lang="en-US" dirty="0"/>
              <a:t> </a:t>
            </a:r>
            <a:r>
              <a:rPr lang="en-US" dirty="0" smtClean="0"/>
              <a:t>cells/L</a:t>
            </a:r>
          </a:p>
        </p:txBody>
      </p:sp>
    </p:spTree>
    <p:extLst>
      <p:ext uri="{BB962C8B-B14F-4D97-AF65-F5344CB8AC3E}">
        <p14:creationId xmlns:p14="http://schemas.microsoft.com/office/powerpoint/2010/main" val="3834907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IMPACT study</a:t>
            </a:r>
            <a:r>
              <a:rPr lang="en-US" dirty="0"/>
              <a:t/>
            </a:r>
            <a:br>
              <a:rPr lang="en-US" dirty="0"/>
            </a:br>
            <a:r>
              <a:rPr lang="en-US" sz="3200" dirty="0"/>
              <a:t>Informing the Pathway of COPD </a:t>
            </a:r>
            <a:r>
              <a:rPr lang="en-US" sz="3200" dirty="0" smtClean="0"/>
              <a:t>Treatment study</a:t>
            </a:r>
            <a:endParaRPr lang="en-US" sz="3200"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3756" y="1772816"/>
            <a:ext cx="2987402" cy="2488382"/>
          </a:xfrm>
        </p:spPr>
      </p:pic>
      <p:sp>
        <p:nvSpPr>
          <p:cNvPr id="4" name="Content Placeholder 3"/>
          <p:cNvSpPr>
            <a:spLocks noGrp="1"/>
          </p:cNvSpPr>
          <p:nvPr>
            <p:ph sz="half" idx="2"/>
          </p:nvPr>
        </p:nvSpPr>
        <p:spPr>
          <a:xfrm>
            <a:off x="4067944" y="1659187"/>
            <a:ext cx="4417213" cy="3357562"/>
          </a:xfrm>
        </p:spPr>
        <p:txBody>
          <a:bodyPr/>
          <a:lstStyle/>
          <a:p>
            <a:r>
              <a:rPr lang="en-US" dirty="0" smtClean="0"/>
              <a:t>RCT with 10,355 patients</a:t>
            </a:r>
          </a:p>
          <a:p>
            <a:r>
              <a:rPr lang="en-US" dirty="0" smtClean="0"/>
              <a:t>Randomised to once daily treatment with:</a:t>
            </a:r>
          </a:p>
          <a:p>
            <a:pPr lvl="1"/>
            <a:r>
              <a:rPr lang="en-US" dirty="0" smtClean="0"/>
              <a:t>Triple therapy (Fluticasone </a:t>
            </a:r>
            <a:r>
              <a:rPr lang="en-US" dirty="0" err="1" smtClean="0"/>
              <a:t>furoate</a:t>
            </a:r>
            <a:r>
              <a:rPr lang="en-US" dirty="0" smtClean="0"/>
              <a:t> 100µg (ICS), </a:t>
            </a:r>
            <a:r>
              <a:rPr lang="en-US" dirty="0" err="1" smtClean="0"/>
              <a:t>Umeclidinium</a:t>
            </a:r>
            <a:r>
              <a:rPr lang="en-US" dirty="0" smtClean="0"/>
              <a:t> 62.5µg (LAMA), </a:t>
            </a:r>
            <a:r>
              <a:rPr lang="en-US" dirty="0" err="1" smtClean="0"/>
              <a:t>Vilanterol</a:t>
            </a:r>
            <a:r>
              <a:rPr lang="en-US" dirty="0" smtClean="0"/>
              <a:t> 25µg (LABA)</a:t>
            </a:r>
          </a:p>
          <a:p>
            <a:pPr lvl="1"/>
            <a:r>
              <a:rPr lang="en-US" dirty="0" smtClean="0"/>
              <a:t>ICS-LABA (Fluticasone </a:t>
            </a:r>
            <a:r>
              <a:rPr lang="en-AU" dirty="0"/>
              <a:t>-</a:t>
            </a:r>
            <a:r>
              <a:rPr lang="en-US" dirty="0" smtClean="0"/>
              <a:t> </a:t>
            </a:r>
            <a:r>
              <a:rPr lang="en-US" dirty="0" err="1" smtClean="0"/>
              <a:t>Vilanterol</a:t>
            </a:r>
            <a:r>
              <a:rPr lang="en-US" dirty="0" smtClean="0"/>
              <a:t>)</a:t>
            </a:r>
          </a:p>
          <a:p>
            <a:pPr lvl="1"/>
            <a:r>
              <a:rPr lang="en-US" dirty="0" smtClean="0"/>
              <a:t>LAMA-LABA (</a:t>
            </a:r>
            <a:r>
              <a:rPr lang="en-US" dirty="0" err="1" smtClean="0"/>
              <a:t>Umeclidinium</a:t>
            </a:r>
            <a:r>
              <a:rPr lang="en-US" dirty="0" smtClean="0"/>
              <a:t> </a:t>
            </a:r>
            <a:r>
              <a:rPr lang="mr-IN" dirty="0" smtClean="0"/>
              <a:t>–</a:t>
            </a:r>
            <a:r>
              <a:rPr lang="en-US" dirty="0" smtClean="0"/>
              <a:t> </a:t>
            </a:r>
            <a:r>
              <a:rPr lang="en-US" dirty="0" err="1" smtClean="0"/>
              <a:t>Vilanterol</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smtClean="0"/>
          </a:p>
        </p:txBody>
      </p:sp>
      <p:sp>
        <p:nvSpPr>
          <p:cNvPr id="7" name="TextBox 6"/>
          <p:cNvSpPr txBox="1"/>
          <p:nvPr/>
        </p:nvSpPr>
        <p:spPr>
          <a:xfrm>
            <a:off x="4644009" y="6547388"/>
            <a:ext cx="4320480" cy="338554"/>
          </a:xfrm>
          <a:prstGeom prst="rect">
            <a:avLst/>
          </a:prstGeom>
          <a:noFill/>
        </p:spPr>
        <p:txBody>
          <a:bodyPr wrap="square" rtlCol="0">
            <a:spAutoFit/>
          </a:bodyPr>
          <a:lstStyle/>
          <a:p>
            <a:r>
              <a:rPr lang="en-US" sz="1600" dirty="0" smtClean="0">
                <a:solidFill>
                  <a:srgbClr val="00B0F0"/>
                </a:solidFill>
              </a:rPr>
              <a:t>Lipson et al. New </a:t>
            </a:r>
            <a:r>
              <a:rPr lang="en-US" sz="1600" dirty="0" err="1" smtClean="0">
                <a:solidFill>
                  <a:srgbClr val="00B0F0"/>
                </a:solidFill>
              </a:rPr>
              <a:t>Engl</a:t>
            </a:r>
            <a:r>
              <a:rPr lang="en-US" sz="1600" dirty="0" smtClean="0">
                <a:solidFill>
                  <a:srgbClr val="00B0F0"/>
                </a:solidFill>
              </a:rPr>
              <a:t> J Med 2018</a:t>
            </a:r>
            <a:endParaRPr lang="en-US" sz="1600" dirty="0">
              <a:solidFill>
                <a:srgbClr val="00B0F0"/>
              </a:solidFill>
            </a:endParaRPr>
          </a:p>
        </p:txBody>
      </p:sp>
      <p:grpSp>
        <p:nvGrpSpPr>
          <p:cNvPr id="14" name="Group 13"/>
          <p:cNvGrpSpPr/>
          <p:nvPr/>
        </p:nvGrpSpPr>
        <p:grpSpPr>
          <a:xfrm>
            <a:off x="1115616" y="5252101"/>
            <a:ext cx="2718970" cy="880431"/>
            <a:chOff x="5755955" y="4010856"/>
            <a:chExt cx="3625293" cy="88043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955" y="4010856"/>
              <a:ext cx="741049" cy="8804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076" y="4010856"/>
              <a:ext cx="731092" cy="8804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4240" y="4010856"/>
              <a:ext cx="697008" cy="880431"/>
            </a:xfrm>
            <a:prstGeom prst="rect">
              <a:avLst/>
            </a:prstGeom>
          </p:spPr>
        </p:pic>
        <p:sp>
          <p:nvSpPr>
            <p:cNvPr id="12" name="TextBox 11"/>
            <p:cNvSpPr txBox="1"/>
            <p:nvPr/>
          </p:nvSpPr>
          <p:spPr>
            <a:xfrm>
              <a:off x="6497005" y="4257675"/>
              <a:ext cx="728072" cy="369332"/>
            </a:xfrm>
            <a:prstGeom prst="rect">
              <a:avLst/>
            </a:prstGeom>
            <a:noFill/>
          </p:spPr>
          <p:txBody>
            <a:bodyPr wrap="square" rtlCol="0">
              <a:spAutoFit/>
            </a:bodyPr>
            <a:lstStyle/>
            <a:p>
              <a:pPr algn="ctr"/>
              <a:r>
                <a:rPr lang="en-US" dirty="0" smtClean="0"/>
                <a:t>vs</a:t>
              </a:r>
              <a:endParaRPr lang="en-US" dirty="0"/>
            </a:p>
          </p:txBody>
        </p:sp>
        <p:sp>
          <p:nvSpPr>
            <p:cNvPr id="13" name="TextBox 12"/>
            <p:cNvSpPr txBox="1"/>
            <p:nvPr/>
          </p:nvSpPr>
          <p:spPr>
            <a:xfrm>
              <a:off x="7953149" y="4257675"/>
              <a:ext cx="728072" cy="369332"/>
            </a:xfrm>
            <a:prstGeom prst="rect">
              <a:avLst/>
            </a:prstGeom>
            <a:noFill/>
          </p:spPr>
          <p:txBody>
            <a:bodyPr wrap="square" rtlCol="0">
              <a:spAutoFit/>
            </a:bodyPr>
            <a:lstStyle/>
            <a:p>
              <a:pPr algn="ctr"/>
              <a:r>
                <a:rPr lang="en-US" dirty="0" smtClean="0"/>
                <a:t>vs</a:t>
              </a:r>
              <a:endParaRPr lang="en-US" dirty="0"/>
            </a:p>
          </p:txBody>
        </p:sp>
      </p:grpSp>
    </p:spTree>
    <p:extLst>
      <p:ext uri="{BB962C8B-B14F-4D97-AF65-F5344CB8AC3E}">
        <p14:creationId xmlns:p14="http://schemas.microsoft.com/office/powerpoint/2010/main" val="2750844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Patients enrolled into study</a:t>
            </a:r>
            <a:endParaRPr lang="en-US" dirty="0"/>
          </a:p>
        </p:txBody>
      </p:sp>
      <p:sp>
        <p:nvSpPr>
          <p:cNvPr id="6" name="Content Placeholder 5"/>
          <p:cNvSpPr>
            <a:spLocks noGrp="1"/>
          </p:cNvSpPr>
          <p:nvPr>
            <p:ph idx="1"/>
          </p:nvPr>
        </p:nvSpPr>
        <p:spPr>
          <a:xfrm>
            <a:off x="683568" y="1700808"/>
            <a:ext cx="7543800" cy="3484708"/>
          </a:xfrm>
        </p:spPr>
        <p:txBody>
          <a:bodyPr/>
          <a:lstStyle/>
          <a:p>
            <a:r>
              <a:rPr lang="en-US" sz="2500" dirty="0" smtClean="0"/>
              <a:t>40 years or older</a:t>
            </a:r>
          </a:p>
          <a:p>
            <a:r>
              <a:rPr lang="en-US" sz="2500" dirty="0" smtClean="0"/>
              <a:t>Symptomatic COPD:  CAT score ≧10</a:t>
            </a:r>
          </a:p>
          <a:p>
            <a:r>
              <a:rPr lang="en-US" sz="2500" dirty="0" smtClean="0"/>
              <a:t>FEV1 &lt; 50% and at least one moderate or severe exacerbations in past year</a:t>
            </a:r>
          </a:p>
          <a:p>
            <a:r>
              <a:rPr lang="en-US" sz="2500" dirty="0" smtClean="0"/>
              <a:t>Or FEV1 50-80% and at least 2 moderate or 1 severe exacerbation in past year (GOLD</a:t>
            </a:r>
          </a:p>
          <a:p>
            <a:r>
              <a:rPr lang="en-US" sz="2500" dirty="0" smtClean="0"/>
              <a:t>(GOLD groups B or D)</a:t>
            </a:r>
          </a:p>
          <a:p>
            <a:endParaRPr lang="en-US" sz="2500" dirty="0"/>
          </a:p>
          <a:p>
            <a:r>
              <a:rPr lang="en-US" sz="2500" dirty="0" smtClean="0"/>
              <a:t>Patients took their own inhalers during the 2 week run-in before </a:t>
            </a:r>
            <a:r>
              <a:rPr lang="en-US" sz="2500" dirty="0" err="1" smtClean="0"/>
              <a:t>randomisation</a:t>
            </a:r>
            <a:r>
              <a:rPr lang="en-US" sz="2500" dirty="0" smtClean="0"/>
              <a:t>…..</a:t>
            </a:r>
            <a:r>
              <a:rPr lang="en-US" sz="2500" b="1" dirty="0" smtClean="0"/>
              <a:t>70% on ICS!!!!</a:t>
            </a:r>
          </a:p>
          <a:p>
            <a:endParaRPr lang="en-US" sz="2500" dirty="0"/>
          </a:p>
        </p:txBody>
      </p:sp>
    </p:spTree>
    <p:extLst>
      <p:ext uri="{BB962C8B-B14F-4D97-AF65-F5344CB8AC3E}">
        <p14:creationId xmlns:p14="http://schemas.microsoft.com/office/powerpoint/2010/main" val="1344266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3944590" cy="1277791"/>
          </a:xfrm>
        </p:spPr>
        <p:txBody>
          <a:bodyPr/>
          <a:lstStyle/>
          <a:p>
            <a:r>
              <a:rPr lang="en-US" dirty="0" smtClean="0"/>
              <a:t>Primary endpoint</a:t>
            </a:r>
            <a:endParaRPr lang="en-US" dirty="0"/>
          </a:p>
        </p:txBody>
      </p:sp>
      <p:sp>
        <p:nvSpPr>
          <p:cNvPr id="3" name="Content Placeholder 2"/>
          <p:cNvSpPr>
            <a:spLocks noGrp="1"/>
          </p:cNvSpPr>
          <p:nvPr>
            <p:ph idx="1"/>
          </p:nvPr>
        </p:nvSpPr>
        <p:spPr>
          <a:xfrm>
            <a:off x="611560" y="1591690"/>
            <a:ext cx="3465356" cy="3468051"/>
          </a:xfrm>
        </p:spPr>
        <p:txBody>
          <a:bodyPr/>
          <a:lstStyle/>
          <a:p>
            <a:r>
              <a:rPr lang="en-US" dirty="0" smtClean="0">
                <a:solidFill>
                  <a:srgbClr val="00B050"/>
                </a:solidFill>
              </a:rPr>
              <a:t>Moderate or severe exacerbations</a:t>
            </a:r>
          </a:p>
          <a:p>
            <a:pPr lvl="1"/>
            <a:r>
              <a:rPr lang="en-US" dirty="0" smtClean="0"/>
              <a:t>Triple therapy 	0.91 per year</a:t>
            </a:r>
          </a:p>
          <a:p>
            <a:pPr lvl="1"/>
            <a:r>
              <a:rPr lang="en-US" dirty="0" smtClean="0"/>
              <a:t>ICS </a:t>
            </a:r>
            <a:r>
              <a:rPr lang="mr-IN" dirty="0" smtClean="0"/>
              <a:t>–</a:t>
            </a:r>
            <a:r>
              <a:rPr lang="en-US" dirty="0" smtClean="0"/>
              <a:t> LABA		1.07 per year</a:t>
            </a:r>
          </a:p>
          <a:p>
            <a:pPr lvl="1"/>
            <a:r>
              <a:rPr lang="en-US" dirty="0" smtClean="0"/>
              <a:t>LAMA </a:t>
            </a:r>
            <a:r>
              <a:rPr lang="mr-IN" dirty="0" smtClean="0"/>
              <a:t>–</a:t>
            </a:r>
            <a:r>
              <a:rPr lang="en-US" dirty="0" smtClean="0"/>
              <a:t> LABA		1.21 per year	</a:t>
            </a:r>
          </a:p>
          <a:p>
            <a:r>
              <a:rPr lang="en-US" dirty="0" smtClean="0"/>
              <a:t>Triple therapy vs ICS-LABA</a:t>
            </a:r>
          </a:p>
          <a:p>
            <a:pPr lvl="1"/>
            <a:r>
              <a:rPr lang="en-US" dirty="0" smtClean="0"/>
              <a:t>15 % less exacerbations (p&lt;0.001)</a:t>
            </a:r>
          </a:p>
          <a:p>
            <a:r>
              <a:rPr lang="en-US" dirty="0" smtClean="0"/>
              <a:t>Triple therapy vs LAMA-LABA</a:t>
            </a:r>
          </a:p>
          <a:p>
            <a:pPr lvl="1"/>
            <a:r>
              <a:rPr lang="en-US" dirty="0" smtClean="0"/>
              <a:t>25% less exacerbations (p,0.001)</a:t>
            </a:r>
            <a:endParaRPr lang="en-US" dirty="0"/>
          </a:p>
        </p:txBody>
      </p:sp>
      <p:grpSp>
        <p:nvGrpSpPr>
          <p:cNvPr id="8" name="Group 7"/>
          <p:cNvGrpSpPr/>
          <p:nvPr/>
        </p:nvGrpSpPr>
        <p:grpSpPr>
          <a:xfrm>
            <a:off x="4992384" y="286604"/>
            <a:ext cx="3374376" cy="6238739"/>
            <a:chOff x="6656512" y="286605"/>
            <a:chExt cx="4499168" cy="5991576"/>
          </a:xfrm>
        </p:grpSpPr>
        <p:pic>
          <p:nvPicPr>
            <p:cNvPr id="4" name="Picture 3"/>
            <p:cNvPicPr>
              <a:picLocks noChangeAspect="1"/>
            </p:cNvPicPr>
            <p:nvPr/>
          </p:nvPicPr>
          <p:blipFill>
            <a:blip r:embed="rId2"/>
            <a:stretch>
              <a:fillRect/>
            </a:stretch>
          </p:blipFill>
          <p:spPr>
            <a:xfrm>
              <a:off x="6656512" y="286605"/>
              <a:ext cx="4499168" cy="59915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546" y="1982577"/>
              <a:ext cx="697008" cy="8804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721" y="2401043"/>
              <a:ext cx="731092" cy="8804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863" y="2885501"/>
              <a:ext cx="741049" cy="880431"/>
            </a:xfrm>
            <a:prstGeom prst="rect">
              <a:avLst/>
            </a:prstGeom>
          </p:spPr>
        </p:pic>
      </p:grpSp>
    </p:spTree>
    <p:extLst>
      <p:ext uri="{BB962C8B-B14F-4D97-AF65-F5344CB8AC3E}">
        <p14:creationId xmlns:p14="http://schemas.microsoft.com/office/powerpoint/2010/main" val="1822976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Editorial</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23191" y="178228"/>
            <a:ext cx="3704034" cy="1498498"/>
          </a:xfrm>
        </p:spPr>
      </p:pic>
      <p:sp>
        <p:nvSpPr>
          <p:cNvPr id="5" name="Content Placeholder 4"/>
          <p:cNvSpPr>
            <a:spLocks noGrp="1"/>
          </p:cNvSpPr>
          <p:nvPr>
            <p:ph sz="half" idx="2"/>
          </p:nvPr>
        </p:nvSpPr>
        <p:spPr>
          <a:xfrm>
            <a:off x="822960" y="1845735"/>
            <a:ext cx="4941233" cy="4023360"/>
          </a:xfrm>
        </p:spPr>
        <p:txBody>
          <a:bodyPr>
            <a:normAutofit fontScale="62500" lnSpcReduction="20000"/>
          </a:bodyPr>
          <a:lstStyle/>
          <a:p>
            <a:r>
              <a:rPr lang="en-US" dirty="0" smtClean="0"/>
              <a:t>Strengths of the study</a:t>
            </a:r>
          </a:p>
          <a:p>
            <a:pPr lvl="1"/>
            <a:r>
              <a:rPr lang="en-US" dirty="0" smtClean="0"/>
              <a:t>Addresses key question of step up from LAMA-LABA to triple therapy</a:t>
            </a:r>
          </a:p>
          <a:p>
            <a:pPr lvl="1"/>
            <a:r>
              <a:rPr lang="en-US" dirty="0" smtClean="0"/>
              <a:t>Same drugs, doses, and inhaler in dual vs triple therapy</a:t>
            </a:r>
          </a:p>
          <a:p>
            <a:r>
              <a:rPr lang="en-US" dirty="0" smtClean="0"/>
              <a:t>But study is difficult to interpret</a:t>
            </a:r>
          </a:p>
          <a:p>
            <a:pPr lvl="1"/>
            <a:r>
              <a:rPr lang="en-US" dirty="0" smtClean="0"/>
              <a:t>At enrolment, 40% were on triple therapy, 70% were taking an inhaled steroid</a:t>
            </a:r>
          </a:p>
          <a:p>
            <a:pPr lvl="1"/>
            <a:r>
              <a:rPr lang="en-US" dirty="0" smtClean="0"/>
              <a:t>Also patients with coexisting asthma were included</a:t>
            </a:r>
          </a:p>
          <a:p>
            <a:pPr lvl="1"/>
            <a:r>
              <a:rPr lang="en-US" dirty="0" smtClean="0">
                <a:solidFill>
                  <a:srgbClr val="00B050"/>
                </a:solidFill>
              </a:rPr>
              <a:t>Inhaled steroids were abruptly withdrawn at start of study</a:t>
            </a:r>
          </a:p>
          <a:p>
            <a:pPr lvl="1"/>
            <a:r>
              <a:rPr lang="en-US" dirty="0" smtClean="0"/>
              <a:t>Could explain the rapid surge in exacerbation in LAMA-LABA group in first month. Exacerbations were similar for next 11 months</a:t>
            </a:r>
          </a:p>
          <a:p>
            <a:r>
              <a:rPr lang="en-US" dirty="0" smtClean="0"/>
              <a:t>Inadequate evidence for widening the use of inhaled steroids in COPD. Recommend limit ICS for GOLD Group D patients.</a:t>
            </a:r>
          </a:p>
          <a:p>
            <a:endParaRPr lang="en-US" dirty="0" smtClean="0"/>
          </a:p>
          <a:p>
            <a:pPr lvl="1"/>
            <a:endParaRPr lang="en-US" dirty="0"/>
          </a:p>
        </p:txBody>
      </p:sp>
      <p:sp>
        <p:nvSpPr>
          <p:cNvPr id="6" name="TextBox 5"/>
          <p:cNvSpPr txBox="1"/>
          <p:nvPr/>
        </p:nvSpPr>
        <p:spPr>
          <a:xfrm>
            <a:off x="3561611" y="5977470"/>
            <a:ext cx="2968486" cy="338554"/>
          </a:xfrm>
          <a:prstGeom prst="rect">
            <a:avLst/>
          </a:prstGeom>
          <a:noFill/>
        </p:spPr>
        <p:txBody>
          <a:bodyPr wrap="square" rtlCol="0">
            <a:spAutoFit/>
          </a:bodyPr>
          <a:lstStyle/>
          <a:p>
            <a:r>
              <a:rPr lang="en-US" sz="1600" dirty="0" err="1" smtClean="0">
                <a:solidFill>
                  <a:srgbClr val="00B0F0"/>
                </a:solidFill>
              </a:rPr>
              <a:t>Suissa</a:t>
            </a:r>
            <a:r>
              <a:rPr lang="en-US" sz="1600" dirty="0" smtClean="0">
                <a:solidFill>
                  <a:srgbClr val="00B0F0"/>
                </a:solidFill>
              </a:rPr>
              <a:t> et al. New </a:t>
            </a:r>
            <a:r>
              <a:rPr lang="en-US" sz="1600" dirty="0" err="1" smtClean="0">
                <a:solidFill>
                  <a:srgbClr val="00B0F0"/>
                </a:solidFill>
              </a:rPr>
              <a:t>Engl</a:t>
            </a:r>
            <a:r>
              <a:rPr lang="en-US" sz="1600" dirty="0" smtClean="0">
                <a:solidFill>
                  <a:srgbClr val="00B0F0"/>
                </a:solidFill>
              </a:rPr>
              <a:t> J Med 2018</a:t>
            </a:r>
            <a:endParaRPr lang="en-US" sz="1600" dirty="0">
              <a:solidFill>
                <a:srgbClr val="00B0F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446" y="1845735"/>
            <a:ext cx="2254394" cy="18813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341" y="3874043"/>
            <a:ext cx="2427419" cy="2136701"/>
          </a:xfrm>
          <a:prstGeom prst="rect">
            <a:avLst/>
          </a:prstGeom>
        </p:spPr>
      </p:pic>
      <p:sp>
        <p:nvSpPr>
          <p:cNvPr id="13" name="Connector 12"/>
          <p:cNvSpPr/>
          <p:nvPr/>
        </p:nvSpPr>
        <p:spPr>
          <a:xfrm>
            <a:off x="6232967" y="3009418"/>
            <a:ext cx="594258" cy="6134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266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92" y="116632"/>
            <a:ext cx="7588418" cy="1200674"/>
          </a:xfrm>
        </p:spPr>
        <p:txBody>
          <a:bodyPr>
            <a:normAutofit fontScale="90000"/>
          </a:bodyPr>
          <a:lstStyle/>
          <a:p>
            <a:r>
              <a:rPr lang="en-US" sz="4000" dirty="0" smtClean="0"/>
              <a:t>Increased risk of pneumonia from inhaled steroids</a:t>
            </a:r>
            <a:endParaRPr lang="en-US" sz="4000" dirty="0"/>
          </a:p>
        </p:txBody>
      </p:sp>
      <p:grpSp>
        <p:nvGrpSpPr>
          <p:cNvPr id="11" name="Group 10"/>
          <p:cNvGrpSpPr/>
          <p:nvPr/>
        </p:nvGrpSpPr>
        <p:grpSpPr>
          <a:xfrm>
            <a:off x="223092" y="2170322"/>
            <a:ext cx="8766672" cy="1850434"/>
            <a:chOff x="0" y="1925174"/>
            <a:chExt cx="12192000" cy="2128633"/>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9871"/>
              <a:ext cx="12192000" cy="4439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5174"/>
              <a:ext cx="12192000" cy="1496883"/>
            </a:xfrm>
            <a:prstGeom prst="rect">
              <a:avLst/>
            </a:prstGeom>
          </p:spPr>
        </p:pic>
      </p:grpSp>
      <p:sp>
        <p:nvSpPr>
          <p:cNvPr id="10" name="Content Placeholder 9"/>
          <p:cNvSpPr>
            <a:spLocks noGrp="1"/>
          </p:cNvSpPr>
          <p:nvPr>
            <p:ph idx="1"/>
          </p:nvPr>
        </p:nvSpPr>
        <p:spPr>
          <a:xfrm>
            <a:off x="1336484" y="4798377"/>
            <a:ext cx="6539888" cy="1040563"/>
          </a:xfrm>
        </p:spPr>
        <p:txBody>
          <a:bodyPr>
            <a:noAutofit/>
          </a:bodyPr>
          <a:lstStyle/>
          <a:p>
            <a:r>
              <a:rPr lang="en-US" sz="2400" dirty="0" smtClean="0"/>
              <a:t>Risk of physician-diagnosed pneumonia was increased by 53% in the inhaled steroid groups compared to LAMA-LABA group (p&lt;0.001)</a:t>
            </a:r>
            <a:endParaRPr lang="en-US" sz="2400" dirty="0"/>
          </a:p>
        </p:txBody>
      </p:sp>
    </p:spTree>
    <p:extLst>
      <p:ext uri="{BB962C8B-B14F-4D97-AF65-F5344CB8AC3E}">
        <p14:creationId xmlns:p14="http://schemas.microsoft.com/office/powerpoint/2010/main" val="2935946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mr-IN" dirty="0" smtClean="0"/>
              <a:t>…</a:t>
            </a:r>
            <a:endParaRPr lang="en-US" dirty="0"/>
          </a:p>
        </p:txBody>
      </p:sp>
      <p:sp>
        <p:nvSpPr>
          <p:cNvPr id="3" name="Content Placeholder 2"/>
          <p:cNvSpPr>
            <a:spLocks noGrp="1"/>
          </p:cNvSpPr>
          <p:nvPr>
            <p:ph idx="1"/>
          </p:nvPr>
        </p:nvSpPr>
        <p:spPr>
          <a:xfrm>
            <a:off x="822961" y="2118167"/>
            <a:ext cx="4569245" cy="3958542"/>
          </a:xfrm>
        </p:spPr>
        <p:txBody>
          <a:bodyPr>
            <a:normAutofit fontScale="62500" lnSpcReduction="20000"/>
          </a:bodyPr>
          <a:lstStyle/>
          <a:p>
            <a:r>
              <a:rPr lang="en-US" dirty="0" smtClean="0"/>
              <a:t>Study conflicts with </a:t>
            </a:r>
            <a:r>
              <a:rPr lang="en-US" dirty="0"/>
              <a:t>the FLAME </a:t>
            </a:r>
            <a:r>
              <a:rPr lang="en-US" dirty="0" smtClean="0"/>
              <a:t>study </a:t>
            </a:r>
            <a:endParaRPr lang="en-US" sz="1400" dirty="0" smtClean="0"/>
          </a:p>
          <a:p>
            <a:pPr lvl="1"/>
            <a:r>
              <a:rPr lang="en-US" dirty="0" smtClean="0"/>
              <a:t>LAMA-LABA vs ICS-LABA</a:t>
            </a:r>
          </a:p>
          <a:p>
            <a:pPr lvl="1"/>
            <a:endParaRPr lang="en-US" sz="1400" dirty="0"/>
          </a:p>
          <a:p>
            <a:pPr lvl="1"/>
            <a:endParaRPr lang="en-US" sz="1400" dirty="0" smtClean="0"/>
          </a:p>
          <a:p>
            <a:pPr lvl="1"/>
            <a:endParaRPr lang="en-US" sz="1400" dirty="0"/>
          </a:p>
          <a:p>
            <a:pPr lvl="1"/>
            <a:endParaRPr lang="en-US" sz="1400" dirty="0" smtClean="0"/>
          </a:p>
          <a:p>
            <a:pPr lvl="1"/>
            <a:r>
              <a:rPr lang="en-US" dirty="0" smtClean="0"/>
              <a:t>1680 patients with COPD</a:t>
            </a:r>
          </a:p>
          <a:p>
            <a:pPr lvl="1"/>
            <a:r>
              <a:rPr lang="en-US" dirty="0" smtClean="0"/>
              <a:t>LAMA-LABA was superior to ICS-LABA</a:t>
            </a:r>
          </a:p>
          <a:p>
            <a:pPr lvl="2"/>
            <a:r>
              <a:rPr lang="en-US" sz="1800" dirty="0" smtClean="0"/>
              <a:t>17% less moderate or severe exacerbations</a:t>
            </a:r>
          </a:p>
          <a:p>
            <a:pPr lvl="2"/>
            <a:r>
              <a:rPr lang="en-US" sz="1800" dirty="0" smtClean="0"/>
              <a:t>Superior regardless of eosinophil levels</a:t>
            </a:r>
          </a:p>
          <a:p>
            <a:r>
              <a:rPr lang="en-US" dirty="0" smtClean="0"/>
              <a:t>Conflict likely due to design and population differences</a:t>
            </a:r>
          </a:p>
          <a:p>
            <a:pPr lvl="1"/>
            <a:r>
              <a:rPr lang="en-US" dirty="0" smtClean="0"/>
              <a:t>FLAME </a:t>
            </a:r>
            <a:r>
              <a:rPr lang="mr-IN" dirty="0" smtClean="0"/>
              <a:t>–</a:t>
            </a:r>
            <a:r>
              <a:rPr lang="en-US" dirty="0" smtClean="0"/>
              <a:t> 4 week run-in with tiotropium</a:t>
            </a:r>
          </a:p>
          <a:p>
            <a:pPr lvl="1"/>
            <a:r>
              <a:rPr lang="en-US" dirty="0" smtClean="0"/>
              <a:t>IMPACT </a:t>
            </a:r>
            <a:r>
              <a:rPr lang="mr-IN" dirty="0" smtClean="0"/>
              <a:t>–</a:t>
            </a:r>
            <a:r>
              <a:rPr lang="en-US" dirty="0" smtClean="0"/>
              <a:t> Stayed on usual medications before </a:t>
            </a:r>
            <a:r>
              <a:rPr lang="en-US" dirty="0" err="1" smtClean="0"/>
              <a:t>randomisation</a:t>
            </a:r>
            <a:endParaRPr lang="en-US" dirty="0" smtClean="0"/>
          </a:p>
          <a:p>
            <a:pPr lvl="1"/>
            <a:endParaRPr lang="en-US" dirty="0" smtClean="0"/>
          </a:p>
          <a:p>
            <a:pPr lvl="1"/>
            <a:endParaRPr lang="en-US" dirty="0" smtClean="0"/>
          </a:p>
          <a:p>
            <a:pPr lvl="1"/>
            <a:endParaRPr lang="en-US" sz="1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031" y="2003601"/>
            <a:ext cx="3776471" cy="2531557"/>
          </a:xfrm>
          <a:prstGeom prst="rect">
            <a:avLst/>
          </a:prstGeom>
        </p:spPr>
      </p:pic>
      <p:sp>
        <p:nvSpPr>
          <p:cNvPr id="5" name="TextBox 4"/>
          <p:cNvSpPr txBox="1"/>
          <p:nvPr/>
        </p:nvSpPr>
        <p:spPr>
          <a:xfrm>
            <a:off x="5761915" y="4632120"/>
            <a:ext cx="2968486" cy="584775"/>
          </a:xfrm>
          <a:prstGeom prst="rect">
            <a:avLst/>
          </a:prstGeom>
          <a:noFill/>
        </p:spPr>
        <p:txBody>
          <a:bodyPr wrap="square" rtlCol="0">
            <a:spAutoFit/>
          </a:bodyPr>
          <a:lstStyle/>
          <a:p>
            <a:r>
              <a:rPr lang="en-US" sz="1600" dirty="0" err="1" smtClean="0">
                <a:solidFill>
                  <a:srgbClr val="00B0F0"/>
                </a:solidFill>
              </a:rPr>
              <a:t>Wedzicha</a:t>
            </a:r>
            <a:r>
              <a:rPr lang="en-US" sz="1600" dirty="0" smtClean="0">
                <a:solidFill>
                  <a:srgbClr val="00B0F0"/>
                </a:solidFill>
              </a:rPr>
              <a:t> et al. New </a:t>
            </a:r>
            <a:r>
              <a:rPr lang="en-US" sz="1600" dirty="0" err="1" smtClean="0">
                <a:solidFill>
                  <a:srgbClr val="00B0F0"/>
                </a:solidFill>
              </a:rPr>
              <a:t>Engl</a:t>
            </a:r>
            <a:r>
              <a:rPr lang="en-US" sz="1600" dirty="0" smtClean="0">
                <a:solidFill>
                  <a:srgbClr val="00B0F0"/>
                </a:solidFill>
              </a:rPr>
              <a:t> J Med 2016</a:t>
            </a:r>
            <a:endParaRPr lang="en-US" sz="1600" dirty="0">
              <a:solidFill>
                <a:srgbClr val="00B0F0"/>
              </a:solidFill>
            </a:endParaRPr>
          </a:p>
        </p:txBody>
      </p:sp>
      <p:grpSp>
        <p:nvGrpSpPr>
          <p:cNvPr id="11" name="Group 10"/>
          <p:cNvGrpSpPr/>
          <p:nvPr/>
        </p:nvGrpSpPr>
        <p:grpSpPr>
          <a:xfrm>
            <a:off x="229504" y="1412776"/>
            <a:ext cx="1499536" cy="792088"/>
            <a:chOff x="1632030" y="2868720"/>
            <a:chExt cx="2036848" cy="862245"/>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030" y="2868720"/>
              <a:ext cx="585893" cy="801160"/>
            </a:xfrm>
            <a:prstGeom prst="rect">
              <a:avLst/>
            </a:prstGeom>
          </p:spPr>
        </p:pic>
        <p:sp>
          <p:nvSpPr>
            <p:cNvPr id="8" name="TextBox 7"/>
            <p:cNvSpPr txBox="1"/>
            <p:nvPr/>
          </p:nvSpPr>
          <p:spPr>
            <a:xfrm>
              <a:off x="2306606" y="3084634"/>
              <a:ext cx="458404" cy="646331"/>
            </a:xfrm>
            <a:prstGeom prst="rect">
              <a:avLst/>
            </a:prstGeom>
            <a:noFill/>
          </p:spPr>
          <p:txBody>
            <a:bodyPr wrap="square" rtlCol="0">
              <a:spAutoFit/>
            </a:bodyPr>
            <a:lstStyle/>
            <a:p>
              <a:pPr algn="ctr"/>
              <a:r>
                <a:rPr lang="en-US" dirty="0" smtClean="0"/>
                <a:t>vs</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3693" y="2868720"/>
              <a:ext cx="815185" cy="801160"/>
            </a:xfrm>
            <a:prstGeom prst="rect">
              <a:avLst/>
            </a:prstGeom>
          </p:spPr>
        </p:pic>
      </p:grpSp>
    </p:spTree>
    <p:extLst>
      <p:ext uri="{BB962C8B-B14F-4D97-AF65-F5344CB8AC3E}">
        <p14:creationId xmlns:p14="http://schemas.microsoft.com/office/powerpoint/2010/main" val="2741377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4"/>
            <a:ext cx="4167681" cy="1450757"/>
          </a:xfrm>
        </p:spPr>
        <p:txBody>
          <a:bodyPr>
            <a:normAutofit fontScale="90000"/>
          </a:bodyPr>
          <a:lstStyle/>
          <a:p>
            <a:r>
              <a:rPr lang="en-US" sz="3200" dirty="0" smtClean="0"/>
              <a:t>Inhaled budesonide and risk of exacerbations according to blood eosinophil counts</a:t>
            </a:r>
            <a:endParaRPr lang="en-US" sz="3200" dirty="0"/>
          </a:p>
        </p:txBody>
      </p:sp>
      <p:sp>
        <p:nvSpPr>
          <p:cNvPr id="6" name="Content Placeholder 5"/>
          <p:cNvSpPr>
            <a:spLocks noGrp="1"/>
          </p:cNvSpPr>
          <p:nvPr>
            <p:ph idx="1"/>
          </p:nvPr>
        </p:nvSpPr>
        <p:spPr>
          <a:xfrm>
            <a:off x="822960" y="1909824"/>
            <a:ext cx="3638871" cy="4341873"/>
          </a:xfrm>
        </p:spPr>
        <p:txBody>
          <a:bodyPr>
            <a:normAutofit fontScale="47500" lnSpcReduction="20000"/>
          </a:bodyPr>
          <a:lstStyle/>
          <a:p>
            <a:r>
              <a:rPr lang="en-US" dirty="0" smtClean="0"/>
              <a:t>Post-hoc analysis of 3 RCTs</a:t>
            </a:r>
          </a:p>
          <a:p>
            <a:pPr lvl="1"/>
            <a:r>
              <a:rPr lang="en-US" dirty="0" smtClean="0"/>
              <a:t>ICS+LABA vs LABA</a:t>
            </a:r>
          </a:p>
          <a:p>
            <a:pPr lvl="1"/>
            <a:r>
              <a:rPr lang="en-US" dirty="0" smtClean="0"/>
              <a:t>Budesonide-</a:t>
            </a:r>
            <a:r>
              <a:rPr lang="en-US" dirty="0" err="1" smtClean="0"/>
              <a:t>formoteral</a:t>
            </a:r>
            <a:r>
              <a:rPr lang="en-US" dirty="0" smtClean="0"/>
              <a:t> vs formoterol</a:t>
            </a:r>
          </a:p>
          <a:p>
            <a:pPr lvl="1"/>
            <a:r>
              <a:rPr lang="en-US" dirty="0" smtClean="0"/>
              <a:t>N = 4528</a:t>
            </a:r>
          </a:p>
          <a:p>
            <a:pPr lvl="1"/>
            <a:r>
              <a:rPr lang="en-US" dirty="0" smtClean="0"/>
              <a:t>Baseline median eosinophil count </a:t>
            </a:r>
          </a:p>
          <a:p>
            <a:pPr lvl="2"/>
            <a:r>
              <a:rPr lang="en-US" dirty="0" smtClean="0"/>
              <a:t>0·18 </a:t>
            </a:r>
            <a:r>
              <a:rPr lang="en-US" dirty="0"/>
              <a:t>× 10⁹ cells per L (IQR 0·11–0·28</a:t>
            </a:r>
            <a:r>
              <a:rPr lang="en-US" dirty="0" smtClean="0"/>
              <a:t>)</a:t>
            </a:r>
          </a:p>
          <a:p>
            <a:pPr lvl="1"/>
            <a:r>
              <a:rPr lang="en-US" dirty="0" smtClean="0"/>
              <a:t>Analysis of eosinophils as a </a:t>
            </a:r>
            <a:r>
              <a:rPr lang="en-US" dirty="0" smtClean="0">
                <a:solidFill>
                  <a:srgbClr val="00B0F0"/>
                </a:solidFill>
              </a:rPr>
              <a:t>continuous variable</a:t>
            </a:r>
            <a:endParaRPr lang="en-US" dirty="0">
              <a:solidFill>
                <a:srgbClr val="00B0F0"/>
              </a:solidFill>
            </a:endParaRPr>
          </a:p>
          <a:p>
            <a:r>
              <a:rPr lang="en-US" dirty="0" smtClean="0"/>
              <a:t>Main conclusions</a:t>
            </a:r>
          </a:p>
          <a:p>
            <a:pPr lvl="1"/>
            <a:r>
              <a:rPr lang="en-US" dirty="0"/>
              <a:t>Exacerbation frequency increases with increasing blood eosinophil count</a:t>
            </a:r>
          </a:p>
          <a:p>
            <a:pPr lvl="1"/>
            <a:r>
              <a:rPr lang="en-US" dirty="0" smtClean="0"/>
              <a:t>Budesonide-formoterol reduced exacerbations</a:t>
            </a:r>
          </a:p>
          <a:p>
            <a:pPr lvl="1"/>
            <a:r>
              <a:rPr lang="en-US" dirty="0"/>
              <a:t>If on ICS/BUD, the rate of exacerbations is independent of eosinophil count</a:t>
            </a:r>
          </a:p>
          <a:p>
            <a:pPr lvl="1"/>
            <a:r>
              <a:rPr lang="en-US" dirty="0" smtClean="0"/>
              <a:t>Blood eosinophil count predicts response to  ICS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497" y="117326"/>
            <a:ext cx="3590122" cy="5795817"/>
          </a:xfrm>
          <a:prstGeom prst="rect">
            <a:avLst/>
          </a:prstGeom>
        </p:spPr>
      </p:pic>
      <p:sp>
        <p:nvSpPr>
          <p:cNvPr id="7" name="TextBox 6"/>
          <p:cNvSpPr txBox="1"/>
          <p:nvPr/>
        </p:nvSpPr>
        <p:spPr>
          <a:xfrm>
            <a:off x="5692967" y="5913143"/>
            <a:ext cx="3230696" cy="584775"/>
          </a:xfrm>
          <a:prstGeom prst="rect">
            <a:avLst/>
          </a:prstGeom>
          <a:noFill/>
        </p:spPr>
        <p:txBody>
          <a:bodyPr wrap="square" rtlCol="0">
            <a:spAutoFit/>
          </a:bodyPr>
          <a:lstStyle/>
          <a:p>
            <a:r>
              <a:rPr lang="en-US" sz="1600" dirty="0" err="1" smtClean="0">
                <a:solidFill>
                  <a:srgbClr val="00B0F0"/>
                </a:solidFill>
              </a:rPr>
              <a:t>Bahfadel</a:t>
            </a:r>
            <a:r>
              <a:rPr lang="en-US" sz="1600" dirty="0" smtClean="0">
                <a:solidFill>
                  <a:srgbClr val="00B0F0"/>
                </a:solidFill>
              </a:rPr>
              <a:t> et al. Lancet Resp Med 2018</a:t>
            </a:r>
            <a:endParaRPr lang="en-US" sz="1600" dirty="0">
              <a:solidFill>
                <a:srgbClr val="00B0F0"/>
              </a:solidFill>
            </a:endParaRPr>
          </a:p>
        </p:txBody>
      </p:sp>
      <p:sp>
        <p:nvSpPr>
          <p:cNvPr id="8" name="TextBox 7"/>
          <p:cNvSpPr txBox="1"/>
          <p:nvPr/>
        </p:nvSpPr>
        <p:spPr>
          <a:xfrm>
            <a:off x="7469437" y="3944039"/>
            <a:ext cx="1123721" cy="584775"/>
          </a:xfrm>
          <a:prstGeom prst="rect">
            <a:avLst/>
          </a:prstGeom>
          <a:noFill/>
        </p:spPr>
        <p:txBody>
          <a:bodyPr wrap="square" rtlCol="0">
            <a:spAutoFit/>
          </a:bodyPr>
          <a:lstStyle/>
          <a:p>
            <a:r>
              <a:rPr lang="en-US" sz="1600" dirty="0" smtClean="0"/>
              <a:t>No effect of ICS</a:t>
            </a:r>
            <a:endParaRPr lang="en-US" sz="1600" dirty="0"/>
          </a:p>
        </p:txBody>
      </p:sp>
      <p:sp>
        <p:nvSpPr>
          <p:cNvPr id="9" name="TextBox 8"/>
          <p:cNvSpPr txBox="1"/>
          <p:nvPr/>
        </p:nvSpPr>
        <p:spPr>
          <a:xfrm>
            <a:off x="7469437" y="4482029"/>
            <a:ext cx="1123721" cy="584775"/>
          </a:xfrm>
          <a:prstGeom prst="rect">
            <a:avLst/>
          </a:prstGeom>
          <a:noFill/>
        </p:spPr>
        <p:txBody>
          <a:bodyPr wrap="square" rtlCol="0">
            <a:spAutoFit/>
          </a:bodyPr>
          <a:lstStyle/>
          <a:p>
            <a:r>
              <a:rPr lang="en-US" sz="1600" dirty="0" smtClean="0">
                <a:solidFill>
                  <a:srgbClr val="FF0000"/>
                </a:solidFill>
              </a:rPr>
              <a:t>50% reduction</a:t>
            </a:r>
            <a:endParaRPr lang="en-US" sz="1600" dirty="0">
              <a:solidFill>
                <a:srgbClr val="FF0000"/>
              </a:solidFill>
            </a:endParaRPr>
          </a:p>
        </p:txBody>
      </p:sp>
    </p:spTree>
    <p:extLst>
      <p:ext uri="{BB962C8B-B14F-4D97-AF65-F5344CB8AC3E}">
        <p14:creationId xmlns:p14="http://schemas.microsoft.com/office/powerpoint/2010/main" val="2886807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dirty="0"/>
              <a:t>Exacerbation rate reduction treatment effect </a:t>
            </a:r>
            <a:r>
              <a:rPr lang="en-US" sz="2000" dirty="0" smtClean="0"/>
              <a:t>  according </a:t>
            </a:r>
            <a:r>
              <a:rPr lang="en-US" sz="2000" dirty="0"/>
              <a:t>to eosinophil </a:t>
            </a:r>
            <a:r>
              <a:rPr lang="en-US" sz="2000" dirty="0" smtClean="0"/>
              <a:t>count</a:t>
            </a:r>
            <a:br>
              <a:rPr lang="en-US" sz="2000" dirty="0" smtClean="0"/>
            </a:br>
            <a:r>
              <a:rPr lang="en-US" sz="2000" dirty="0"/>
              <a:t>B</a:t>
            </a:r>
            <a:r>
              <a:rPr lang="en-US" sz="2000" dirty="0" smtClean="0"/>
              <a:t>udesonide–formoterol vs formoterol </a:t>
            </a:r>
            <a:endParaRPr lang="en-US" sz="20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9374" y="2324560"/>
            <a:ext cx="5171570" cy="3062689"/>
          </a:xfrm>
        </p:spPr>
      </p:pic>
      <p:sp>
        <p:nvSpPr>
          <p:cNvPr id="5" name="Content Placeholder 4"/>
          <p:cNvSpPr>
            <a:spLocks noGrp="1"/>
          </p:cNvSpPr>
          <p:nvPr>
            <p:ph sz="half" idx="2"/>
          </p:nvPr>
        </p:nvSpPr>
        <p:spPr>
          <a:xfrm>
            <a:off x="6012160" y="1628800"/>
            <a:ext cx="2574642" cy="3544536"/>
          </a:xfrm>
        </p:spPr>
        <p:txBody>
          <a:bodyPr/>
          <a:lstStyle/>
          <a:p>
            <a:pPr marL="457200" indent="-457200">
              <a:buFont typeface="+mj-lt"/>
              <a:buAutoNum type="arabicPeriod"/>
            </a:pPr>
            <a:r>
              <a:rPr lang="en-US" sz="2200" dirty="0" smtClean="0"/>
              <a:t>Treatment effect of inhaled steroid occurred at a minimum eosinophil count of 0.1 x 10</a:t>
            </a:r>
            <a:r>
              <a:rPr lang="en-US" sz="2200" baseline="30000" dirty="0" smtClean="0"/>
              <a:t>9</a:t>
            </a:r>
            <a:r>
              <a:rPr lang="en-US" sz="2200" dirty="0" smtClean="0"/>
              <a:t>/L</a:t>
            </a:r>
          </a:p>
          <a:p>
            <a:pPr marL="457200" indent="-457200">
              <a:buFont typeface="+mj-lt"/>
              <a:buAutoNum type="arabicPeriod"/>
            </a:pPr>
            <a:r>
              <a:rPr lang="en-US" sz="2200" dirty="0" smtClean="0"/>
              <a:t>Implies that most COPD patients (79%) would benefit from ICS-LABA combination</a:t>
            </a:r>
          </a:p>
          <a:p>
            <a:endParaRPr lang="en-US" sz="2200" dirty="0" smtClean="0"/>
          </a:p>
        </p:txBody>
      </p:sp>
      <p:sp>
        <p:nvSpPr>
          <p:cNvPr id="6" name="TextBox 5"/>
          <p:cNvSpPr txBox="1"/>
          <p:nvPr/>
        </p:nvSpPr>
        <p:spPr>
          <a:xfrm>
            <a:off x="6172200" y="5699818"/>
            <a:ext cx="2745679" cy="584775"/>
          </a:xfrm>
          <a:prstGeom prst="rect">
            <a:avLst/>
          </a:prstGeom>
          <a:noFill/>
        </p:spPr>
        <p:txBody>
          <a:bodyPr wrap="square" rtlCol="0">
            <a:spAutoFit/>
          </a:bodyPr>
          <a:lstStyle/>
          <a:p>
            <a:r>
              <a:rPr lang="en-US" sz="1600" dirty="0" err="1" smtClean="0">
                <a:solidFill>
                  <a:srgbClr val="00B0F0"/>
                </a:solidFill>
              </a:rPr>
              <a:t>Bahfadel</a:t>
            </a:r>
            <a:r>
              <a:rPr lang="en-US" sz="1600" dirty="0" smtClean="0">
                <a:solidFill>
                  <a:srgbClr val="00B0F0"/>
                </a:solidFill>
              </a:rPr>
              <a:t> et al. Lancet Resp Med 2018</a:t>
            </a:r>
            <a:endParaRPr lang="en-US" sz="1600" dirty="0">
              <a:solidFill>
                <a:srgbClr val="00B0F0"/>
              </a:solidFill>
            </a:endParaRPr>
          </a:p>
        </p:txBody>
      </p:sp>
    </p:spTree>
    <p:extLst>
      <p:ext uri="{BB962C8B-B14F-4D97-AF65-F5344CB8AC3E}">
        <p14:creationId xmlns:p14="http://schemas.microsoft.com/office/powerpoint/2010/main" val="2866672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Effect of Fluticasone 500ug twice daily on inflammatory indices in induced sputum in COPD</a:t>
            </a:r>
            <a:endParaRPr lang="en-NZ"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46" t="14912" r="38906" b="37817"/>
          <a:stretch/>
        </p:blipFill>
        <p:spPr bwMode="auto">
          <a:xfrm>
            <a:off x="1763688" y="1645290"/>
            <a:ext cx="510523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0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Asthma - Epidemiology</a:t>
            </a:r>
            <a:endParaRPr lang="en-NZ" dirty="0"/>
          </a:p>
        </p:txBody>
      </p:sp>
      <p:pic>
        <p:nvPicPr>
          <p:cNvPr id="3074" name="Picture 2" descr="c8709d6c-e14d-41cf-bcc3-7132413e2de3@HUARAHI"/>
          <p:cNvPicPr>
            <a:picLocks noChangeAspect="1" noChangeArrowheads="1"/>
          </p:cNvPicPr>
          <p:nvPr/>
        </p:nvPicPr>
        <p:blipFill rotWithShape="1">
          <a:blip r:embed="rId2">
            <a:extLst>
              <a:ext uri="{28A0092B-C50C-407E-A947-70E740481C1C}">
                <a14:useLocalDpi xmlns:a14="http://schemas.microsoft.com/office/drawing/2010/main" val="0"/>
              </a:ext>
            </a:extLst>
          </a:blip>
          <a:srcRect l="8904" t="21141" r="8107"/>
          <a:stretch/>
        </p:blipFill>
        <p:spPr bwMode="auto">
          <a:xfrm>
            <a:off x="683568" y="1556792"/>
            <a:ext cx="6912768" cy="492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221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z="3600" dirty="0" smtClean="0"/>
              <a:t>Effect of Fluticasone 1000ug on clinical parameters COPD</a:t>
            </a:r>
            <a:endParaRPr lang="en-NZ" sz="3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86" t="24687" r="38693" b="5866"/>
          <a:stretch/>
        </p:blipFill>
        <p:spPr bwMode="auto">
          <a:xfrm>
            <a:off x="2051720" y="1412776"/>
            <a:ext cx="4320480" cy="506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077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67544" y="269850"/>
            <a:ext cx="6172200" cy="701675"/>
          </a:xfrm>
        </p:spPr>
        <p:txBody>
          <a:bodyPr>
            <a:normAutofit fontScale="90000"/>
          </a:bodyPr>
          <a:lstStyle/>
          <a:p>
            <a:r>
              <a:rPr lang="en-NZ" dirty="0" smtClean="0"/>
              <a:t>WISDOM study</a:t>
            </a:r>
          </a:p>
        </p:txBody>
      </p:sp>
      <p:sp>
        <p:nvSpPr>
          <p:cNvPr id="3" name="Content Placeholder 2"/>
          <p:cNvSpPr>
            <a:spLocks noGrp="1"/>
          </p:cNvSpPr>
          <p:nvPr>
            <p:ph idx="1"/>
          </p:nvPr>
        </p:nvSpPr>
        <p:spPr>
          <a:xfrm>
            <a:off x="323528" y="1621481"/>
            <a:ext cx="3960035" cy="4304316"/>
          </a:xfrm>
        </p:spPr>
        <p:txBody>
          <a:bodyPr>
            <a:normAutofit fontScale="70000" lnSpcReduction="20000"/>
          </a:bodyPr>
          <a:lstStyle/>
          <a:p>
            <a:pPr marL="365760" indent="-256032">
              <a:spcAft>
                <a:spcPts val="0"/>
              </a:spcAft>
              <a:buClr>
                <a:schemeClr val="accent3"/>
              </a:buClr>
              <a:buFont typeface="Georgia"/>
              <a:buChar char="•"/>
              <a:defRPr/>
            </a:pPr>
            <a:r>
              <a:rPr lang="en-NZ" sz="2200" dirty="0"/>
              <a:t>Triple therapy</a:t>
            </a:r>
          </a:p>
          <a:p>
            <a:pPr marL="658368" lvl="1" indent="-246888">
              <a:spcAft>
                <a:spcPts val="0"/>
              </a:spcAft>
              <a:buFont typeface="Georgia"/>
              <a:buChar char="▫"/>
              <a:defRPr/>
            </a:pPr>
            <a:r>
              <a:rPr lang="en-NZ" sz="1900" dirty="0"/>
              <a:t>Tiotropium, salmeterol, fluticasone</a:t>
            </a:r>
          </a:p>
          <a:p>
            <a:pPr marL="658368" lvl="1" indent="-246888">
              <a:spcAft>
                <a:spcPts val="0"/>
              </a:spcAft>
              <a:buFont typeface="Georgia"/>
              <a:buChar char="▫"/>
              <a:defRPr/>
            </a:pPr>
            <a:r>
              <a:rPr lang="en-NZ" sz="1900" dirty="0">
                <a:solidFill>
                  <a:srgbClr val="FF0000"/>
                </a:solidFill>
              </a:rPr>
              <a:t>Withdrawal of </a:t>
            </a:r>
            <a:r>
              <a:rPr lang="en-NZ" sz="1900" dirty="0" smtClean="0">
                <a:solidFill>
                  <a:srgbClr val="FF0000"/>
                </a:solidFill>
              </a:rPr>
              <a:t>fluticasone</a:t>
            </a:r>
            <a:endParaRPr lang="en-NZ" sz="2000" dirty="0"/>
          </a:p>
          <a:p>
            <a:pPr marL="365760" indent="-256032">
              <a:spcAft>
                <a:spcPts val="0"/>
              </a:spcAft>
              <a:buClr>
                <a:schemeClr val="accent3"/>
              </a:buClr>
              <a:buFont typeface="Georgia"/>
              <a:buChar char="•"/>
              <a:defRPr/>
            </a:pPr>
            <a:r>
              <a:rPr lang="en-NZ" sz="2200" dirty="0"/>
              <a:t>No increase in moderate or severe exacerbations</a:t>
            </a:r>
          </a:p>
          <a:p>
            <a:pPr marL="365760" indent="-256032">
              <a:spcAft>
                <a:spcPts val="0"/>
              </a:spcAft>
              <a:buClr>
                <a:schemeClr val="accent3"/>
              </a:buClr>
              <a:buFont typeface="Georgia"/>
              <a:buChar char="•"/>
              <a:defRPr/>
            </a:pPr>
            <a:r>
              <a:rPr lang="en-NZ" sz="2200" dirty="0"/>
              <a:t>But greater decline in FEV1 (43ml</a:t>
            </a:r>
            <a:r>
              <a:rPr lang="en-NZ" sz="2200" dirty="0" smtClean="0"/>
              <a:t>)</a:t>
            </a:r>
            <a:endParaRPr lang="en-NZ" sz="2200" dirty="0"/>
          </a:p>
          <a:p>
            <a:pPr marL="365760" indent="-256032">
              <a:spcAft>
                <a:spcPts val="0"/>
              </a:spcAft>
              <a:buClr>
                <a:schemeClr val="accent3"/>
              </a:buClr>
              <a:buFont typeface="Georgia"/>
              <a:buChar char="•"/>
              <a:defRPr/>
            </a:pPr>
            <a:r>
              <a:rPr lang="en-NZ" sz="2200" dirty="0"/>
              <a:t>Interpretation: </a:t>
            </a:r>
            <a:r>
              <a:rPr lang="en-NZ" dirty="0" smtClean="0"/>
              <a:t>ICS </a:t>
            </a:r>
            <a:r>
              <a:rPr lang="en-NZ" dirty="0"/>
              <a:t>good or bad</a:t>
            </a:r>
            <a:r>
              <a:rPr lang="en-NZ" dirty="0" smtClean="0"/>
              <a:t>?</a:t>
            </a:r>
          </a:p>
          <a:p>
            <a:pPr marL="365760" indent="-256032">
              <a:spcAft>
                <a:spcPts val="0"/>
              </a:spcAft>
              <a:buClr>
                <a:schemeClr val="accent3"/>
              </a:buClr>
              <a:buFont typeface="Georgia"/>
              <a:buChar char="•"/>
              <a:defRPr/>
            </a:pPr>
            <a:r>
              <a:rPr lang="en-NZ" dirty="0" smtClean="0"/>
              <a:t>Lancet Resp Med 2016</a:t>
            </a:r>
          </a:p>
          <a:p>
            <a:pPr marL="658368" lvl="1" indent="-256032">
              <a:spcAft>
                <a:spcPts val="0"/>
              </a:spcAft>
              <a:buClr>
                <a:schemeClr val="accent3"/>
              </a:buClr>
              <a:buFont typeface="Georgia"/>
              <a:buChar char="•"/>
              <a:defRPr/>
            </a:pPr>
            <a:r>
              <a:rPr lang="en-NZ" dirty="0" err="1" smtClean="0"/>
              <a:t>Posthoc</a:t>
            </a:r>
            <a:r>
              <a:rPr lang="en-NZ" dirty="0" smtClean="0"/>
              <a:t> analysis suggested increased risk in those with high blood eosinophils (0.3 x10</a:t>
            </a:r>
            <a:r>
              <a:rPr lang="en-NZ" baseline="30000" dirty="0" smtClean="0"/>
              <a:t>9</a:t>
            </a:r>
            <a:r>
              <a:rPr lang="en-NZ" dirty="0" smtClean="0"/>
              <a:t>/L)</a:t>
            </a:r>
          </a:p>
          <a:p>
            <a:pPr marL="365760" indent="-256032">
              <a:spcAft>
                <a:spcPts val="0"/>
              </a:spcAft>
              <a:buClr>
                <a:schemeClr val="accent3"/>
              </a:buClr>
              <a:buFont typeface="Georgia"/>
              <a:buChar char="•"/>
              <a:defRPr/>
            </a:pPr>
            <a:r>
              <a:rPr lang="en-NZ" dirty="0" smtClean="0"/>
              <a:t>GOLD 2018: </a:t>
            </a:r>
            <a:r>
              <a:rPr lang="en-NZ" dirty="0" smtClean="0">
                <a:solidFill>
                  <a:srgbClr val="00B0F0"/>
                </a:solidFill>
              </a:rPr>
              <a:t>‘withdrawal studies provide equivocal results’ </a:t>
            </a:r>
            <a:r>
              <a:rPr lang="en-NZ" dirty="0" smtClean="0"/>
              <a:t>for lung function symptoms and exacerbations.</a:t>
            </a:r>
          </a:p>
          <a:p>
            <a:pPr marL="365760" indent="-256032">
              <a:spcAft>
                <a:spcPts val="0"/>
              </a:spcAft>
              <a:buClr>
                <a:schemeClr val="accent3"/>
              </a:buClr>
              <a:buFont typeface="Georgia"/>
              <a:buChar char="•"/>
              <a:defRPr/>
            </a:pPr>
            <a:endParaRPr lang="en-NZ" dirty="0" smtClean="0"/>
          </a:p>
        </p:txBody>
      </p:sp>
      <p:pic>
        <p:nvPicPr>
          <p:cNvPr id="57347" name="Picture 3"/>
          <p:cNvPicPr>
            <a:picLocks noChangeAspect="1" noChangeArrowheads="1"/>
          </p:cNvPicPr>
          <p:nvPr/>
        </p:nvPicPr>
        <p:blipFill>
          <a:blip r:embed="rId2"/>
          <a:srcRect/>
          <a:stretch>
            <a:fillRect/>
          </a:stretch>
        </p:blipFill>
        <p:spPr bwMode="auto">
          <a:xfrm>
            <a:off x="3995936" y="1412776"/>
            <a:ext cx="3694510" cy="2058987"/>
          </a:xfrm>
          <a:prstGeom prst="rect">
            <a:avLst/>
          </a:prstGeom>
          <a:noFill/>
          <a:ln w="9525">
            <a:noFill/>
            <a:miter lim="800000"/>
            <a:headEnd/>
            <a:tailEnd/>
          </a:ln>
        </p:spPr>
      </p:pic>
      <p:pic>
        <p:nvPicPr>
          <p:cNvPr id="57348" name="Picture 4"/>
          <p:cNvPicPr>
            <a:picLocks noChangeAspect="1" noChangeArrowheads="1"/>
          </p:cNvPicPr>
          <p:nvPr/>
        </p:nvPicPr>
        <p:blipFill>
          <a:blip r:embed="rId3"/>
          <a:srcRect/>
          <a:stretch>
            <a:fillRect/>
          </a:stretch>
        </p:blipFill>
        <p:spPr bwMode="auto">
          <a:xfrm>
            <a:off x="4788024" y="3356992"/>
            <a:ext cx="3211115" cy="3240088"/>
          </a:xfrm>
          <a:prstGeom prst="rect">
            <a:avLst/>
          </a:prstGeom>
          <a:noFill/>
          <a:ln w="9525">
            <a:noFill/>
            <a:miter lim="800000"/>
            <a:headEnd/>
            <a:tailEnd/>
          </a:ln>
        </p:spPr>
      </p:pic>
      <p:sp>
        <p:nvSpPr>
          <p:cNvPr id="57349" name="TextBox 3"/>
          <p:cNvSpPr txBox="1">
            <a:spLocks noChangeArrowheads="1"/>
          </p:cNvSpPr>
          <p:nvPr/>
        </p:nvSpPr>
        <p:spPr bwMode="auto">
          <a:xfrm>
            <a:off x="7781850" y="2676113"/>
            <a:ext cx="917972" cy="646331"/>
          </a:xfrm>
          <a:prstGeom prst="rect">
            <a:avLst/>
          </a:prstGeom>
          <a:noFill/>
          <a:ln w="9525">
            <a:noFill/>
            <a:miter lim="800000"/>
            <a:headEnd/>
            <a:tailEnd/>
          </a:ln>
        </p:spPr>
        <p:txBody>
          <a:bodyPr>
            <a:spAutoFit/>
          </a:bodyPr>
          <a:lstStyle/>
          <a:p>
            <a:r>
              <a:rPr lang="en-GB" dirty="0">
                <a:latin typeface="Georgia" pitchFamily="18" charset="0"/>
              </a:rPr>
              <a:t>n-=2485</a:t>
            </a:r>
          </a:p>
        </p:txBody>
      </p:sp>
    </p:spTree>
    <p:extLst>
      <p:ext uri="{BB962C8B-B14F-4D97-AF65-F5344CB8AC3E}">
        <p14:creationId xmlns:p14="http://schemas.microsoft.com/office/powerpoint/2010/main" val="2471681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6840538" cy="792163"/>
          </a:xfrm>
        </p:spPr>
        <p:txBody>
          <a:bodyPr/>
          <a:lstStyle/>
          <a:p>
            <a:r>
              <a:rPr lang="en-NZ" dirty="0" smtClean="0"/>
              <a:t>COPD exacerbations and lung function</a:t>
            </a:r>
            <a:endParaRPr lang="en-NZ" dirty="0"/>
          </a:p>
        </p:txBody>
      </p:sp>
      <p:sp>
        <p:nvSpPr>
          <p:cNvPr id="4" name="Text Box 4"/>
          <p:cNvSpPr txBox="1">
            <a:spLocks noChangeArrowheads="1"/>
          </p:cNvSpPr>
          <p:nvPr/>
        </p:nvSpPr>
        <p:spPr bwMode="auto">
          <a:xfrm>
            <a:off x="1619672" y="6544840"/>
            <a:ext cx="5556250" cy="163513"/>
          </a:xfrm>
          <a:prstGeom prst="rect">
            <a:avLst/>
          </a:prstGeom>
          <a:noFill/>
          <a:ln w="9525">
            <a:noFill/>
            <a:miter lim="800000"/>
            <a:headEnd/>
            <a:tailEnd/>
          </a:ln>
        </p:spPr>
        <p:txBody>
          <a:bodyPr lIns="0" tIns="0" rIns="0" bIns="0">
            <a:spAutoFit/>
          </a:bodyPr>
          <a:lstStyle/>
          <a:p>
            <a:pPr fontAlgn="base">
              <a:lnSpc>
                <a:spcPct val="97000"/>
              </a:lnSpc>
              <a:spcBef>
                <a:spcPct val="0"/>
              </a:spcBef>
              <a:spcAft>
                <a:spcPct val="0"/>
              </a:spcAft>
              <a:buClr>
                <a:srgbClr val="FFFFFF"/>
              </a:buClr>
              <a:buSzPct val="45000"/>
              <a:tabLst>
                <a:tab pos="656722" algn="l"/>
                <a:tab pos="1313444" algn="l"/>
                <a:tab pos="1970166" algn="l"/>
                <a:tab pos="2626888" algn="l"/>
                <a:tab pos="3283610" algn="l"/>
              </a:tabLst>
              <a:defRPr/>
            </a:pPr>
            <a:r>
              <a:rPr lang="en-GB" sz="1089" b="1" dirty="0">
                <a:solidFill>
                  <a:srgbClr val="000000"/>
                </a:solidFill>
                <a:latin typeface="Arial" charset="0"/>
              </a:rPr>
              <a:t>Magnussen H et al. N </a:t>
            </a:r>
            <a:r>
              <a:rPr lang="en-GB" sz="1089" b="1" dirty="0" err="1">
                <a:solidFill>
                  <a:srgbClr val="000000"/>
                </a:solidFill>
                <a:latin typeface="Arial" charset="0"/>
              </a:rPr>
              <a:t>Engl</a:t>
            </a:r>
            <a:r>
              <a:rPr lang="en-GB" sz="1089" b="1" dirty="0">
                <a:solidFill>
                  <a:srgbClr val="000000"/>
                </a:solidFill>
                <a:latin typeface="Arial" charset="0"/>
              </a:rPr>
              <a:t> J Med 2014;371:1285-1294</a:t>
            </a:r>
          </a:p>
        </p:txBody>
      </p:sp>
      <p:pic>
        <p:nvPicPr>
          <p:cNvPr id="5" name="Picture 5" descr="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34214"/>
            <a:ext cx="555625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866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0" y="4191000"/>
            <a:ext cx="7620000" cy="2286000"/>
          </a:xfrm>
        </p:spPr>
        <p:txBody>
          <a:bodyPr/>
          <a:lstStyle/>
          <a:p>
            <a:pPr marL="0" indent="0" algn="r" eaLnBrk="1" hangingPunct="1">
              <a:buNone/>
            </a:pPr>
            <a:r>
              <a:rPr lang="en-US" altLang="en-US" sz="1800" i="1" dirty="0" smtClean="0">
                <a:ea typeface="MS PGothic"/>
                <a:cs typeface="MS PGothic"/>
              </a:rPr>
              <a:t>American Journal of Respiratory and Critical Care Medicine, Vol 186 (48-55) – July 1 2012</a:t>
            </a:r>
          </a:p>
        </p:txBody>
      </p:sp>
      <p:pic>
        <p:nvPicPr>
          <p:cNvPr id="52226" name="Picture 3" descr="Blood Eosinophils.pdf"/>
          <p:cNvPicPr>
            <a:picLocks noChangeAspect="1"/>
          </p:cNvPicPr>
          <p:nvPr/>
        </p:nvPicPr>
        <p:blipFill>
          <a:blip r:embed="rId2" cstate="print"/>
          <a:srcRect/>
          <a:stretch>
            <a:fillRect/>
          </a:stretch>
        </p:blipFill>
        <p:spPr bwMode="auto">
          <a:xfrm>
            <a:off x="158750" y="1557338"/>
            <a:ext cx="8194675" cy="2179637"/>
          </a:xfrm>
          <a:prstGeom prst="rect">
            <a:avLst/>
          </a:prstGeom>
          <a:solidFill>
            <a:srgbClr val="FF6600"/>
          </a:solidFill>
          <a:ln w="9525">
            <a:noFill/>
            <a:miter lim="800000"/>
            <a:headEnd/>
            <a:tailEnd/>
          </a:ln>
        </p:spPr>
      </p:pic>
    </p:spTree>
    <p:extLst>
      <p:ext uri="{BB962C8B-B14F-4D97-AF65-F5344CB8AC3E}">
        <p14:creationId xmlns:p14="http://schemas.microsoft.com/office/powerpoint/2010/main" val="1061317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6840538" cy="792163"/>
          </a:xfrm>
        </p:spPr>
        <p:txBody>
          <a:bodyPr wrap="square" numCol="1" anchorCtr="0" compatLnSpc="1">
            <a:prstTxWarp prst="textNoShape">
              <a:avLst/>
            </a:prstTxWarp>
          </a:bodyPr>
          <a:lstStyle/>
          <a:p>
            <a:pPr>
              <a:defRPr/>
            </a:pPr>
            <a:r>
              <a:rPr lang="en-US" altLang="en-US" smtClean="0">
                <a:ea typeface="ＭＳ Ｐゴシック" pitchFamily="-103" charset="-128"/>
              </a:rPr>
              <a:t>Some ‘accepted’ facts for study:</a:t>
            </a:r>
          </a:p>
        </p:txBody>
      </p:sp>
      <p:sp>
        <p:nvSpPr>
          <p:cNvPr id="9219" name="Content Placeholder 2"/>
          <p:cNvSpPr>
            <a:spLocks noGrp="1"/>
          </p:cNvSpPr>
          <p:nvPr>
            <p:ph idx="4294967295"/>
          </p:nvPr>
        </p:nvSpPr>
        <p:spPr>
          <a:xfrm>
            <a:off x="0" y="1700213"/>
            <a:ext cx="8496300" cy="4824412"/>
          </a:xfrm>
        </p:spPr>
        <p:txBody>
          <a:bodyPr/>
          <a:lstStyle/>
          <a:p>
            <a:r>
              <a:rPr lang="en-US" altLang="en-US" smtClean="0">
                <a:ea typeface="ＭＳ Ｐゴシック" pitchFamily="34" charset="-128"/>
              </a:rPr>
              <a:t>Eosinophilic airway inflammation is important in pathogenesis of severe COPD exacerbations</a:t>
            </a:r>
          </a:p>
          <a:p>
            <a:pPr>
              <a:buFont typeface="Arial" charset="0"/>
              <a:buNone/>
            </a:pPr>
            <a:endParaRPr lang="en-US" altLang="en-US" smtClean="0">
              <a:ea typeface="ＭＳ Ｐゴシック" pitchFamily="34" charset="-128"/>
            </a:endParaRPr>
          </a:p>
          <a:p>
            <a:pPr lvl="2"/>
            <a:r>
              <a:rPr lang="en-US" altLang="en-US" sz="1400" b="1" i="1" smtClean="0">
                <a:ea typeface="ＭＳ Ｐゴシック" pitchFamily="34" charset="-128"/>
              </a:rPr>
              <a:t>‘Eosinophilic airway inflammation and exacerbations of COPD : a randomized controlled trial’ – Eur Resp Journal 2007; 29: 906-913</a:t>
            </a:r>
          </a:p>
          <a:p>
            <a:endParaRPr lang="en-US" altLang="en-US" smtClean="0">
              <a:ea typeface="ＭＳ Ｐゴシック" pitchFamily="34" charset="-128"/>
            </a:endParaRPr>
          </a:p>
          <a:p>
            <a:r>
              <a:rPr lang="en-US" altLang="en-US" smtClean="0">
                <a:ea typeface="ＭＳ Ｐゴシック" pitchFamily="34" charset="-128"/>
              </a:rPr>
              <a:t>Airway eosinophilia is associated with corticosteroid responsiveness in COPD</a:t>
            </a:r>
          </a:p>
          <a:p>
            <a:pPr>
              <a:buFont typeface="Arial" charset="0"/>
              <a:buNone/>
            </a:pPr>
            <a:endParaRPr lang="en-US" altLang="en-US" smtClean="0">
              <a:ea typeface="ＭＳ Ｐゴシック" pitchFamily="34" charset="-128"/>
            </a:endParaRPr>
          </a:p>
          <a:p>
            <a:pPr lvl="2"/>
            <a:r>
              <a:rPr lang="en-US" altLang="en-US" smtClean="0">
                <a:ea typeface="ＭＳ Ｐゴシック" pitchFamily="34" charset="-128"/>
              </a:rPr>
              <a:t>‘</a:t>
            </a:r>
            <a:r>
              <a:rPr lang="en-US" altLang="en-US" sz="1400" b="1" i="1" smtClean="0">
                <a:ea typeface="ＭＳ Ｐゴシック" pitchFamily="34" charset="-128"/>
              </a:rPr>
              <a:t>Eosinophilic airway inflammation in COPD’ – Int Journal of COPD 2006:1 (1) -39-47</a:t>
            </a:r>
          </a:p>
        </p:txBody>
      </p:sp>
    </p:spTree>
    <p:extLst>
      <p:ext uri="{BB962C8B-B14F-4D97-AF65-F5344CB8AC3E}">
        <p14:creationId xmlns:p14="http://schemas.microsoft.com/office/powerpoint/2010/main" val="1761499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4294967295"/>
          </p:nvPr>
        </p:nvSpPr>
        <p:spPr>
          <a:xfrm>
            <a:off x="0" y="908050"/>
            <a:ext cx="7620000" cy="4800600"/>
          </a:xfrm>
        </p:spPr>
        <p:txBody>
          <a:bodyPr/>
          <a:lstStyle/>
          <a:p>
            <a:pPr eaLnBrk="1" hangingPunct="1">
              <a:buFontTx/>
              <a:buNone/>
            </a:pPr>
            <a:endParaRPr lang="en-US" altLang="en-US" dirty="0" smtClean="0">
              <a:ea typeface="MS PGothic"/>
              <a:cs typeface="MS PGothic"/>
            </a:endParaRPr>
          </a:p>
          <a:p>
            <a:pPr eaLnBrk="1" hangingPunct="1"/>
            <a:r>
              <a:rPr lang="en-US" altLang="en-US" dirty="0" smtClean="0">
                <a:ea typeface="MS PGothic"/>
                <a:cs typeface="MS PGothic"/>
              </a:rPr>
              <a:t>Peripheral eosinophilia is a sensitive and specific biomarker for airway eosinophilia during COPD exacerbations. </a:t>
            </a:r>
          </a:p>
          <a:p>
            <a:pPr eaLnBrk="1" hangingPunct="1">
              <a:buFontTx/>
              <a:buNone/>
            </a:pPr>
            <a:endParaRPr lang="en-US" altLang="en-US" dirty="0" smtClean="0">
              <a:ea typeface="MS PGothic"/>
              <a:cs typeface="MS PGothic"/>
            </a:endParaRPr>
          </a:p>
          <a:p>
            <a:pPr marL="914400" lvl="2" indent="0" algn="r" eaLnBrk="1" hangingPunct="1">
              <a:buNone/>
            </a:pPr>
            <a:r>
              <a:rPr lang="en-US" altLang="en-US" i="1" dirty="0" smtClean="0">
                <a:ea typeface="MS PGothic"/>
                <a:cs typeface="MS PGothic"/>
              </a:rPr>
              <a:t>‘</a:t>
            </a:r>
            <a:r>
              <a:rPr lang="en-US" altLang="en-US" sz="1600" i="1" dirty="0" smtClean="0">
                <a:ea typeface="MS PGothic"/>
                <a:cs typeface="MS PGothic"/>
              </a:rPr>
              <a:t>Acute Exacerbations of COPD – Identification of Biologic Clusters and Their Biomarkers’ – American Journal of Respiratory and Critical Care Medicine, Vol 184 (662-671), 2011</a:t>
            </a:r>
          </a:p>
        </p:txBody>
      </p:sp>
    </p:spTree>
    <p:extLst>
      <p:ext uri="{BB962C8B-B14F-4D97-AF65-F5344CB8AC3E}">
        <p14:creationId xmlns:p14="http://schemas.microsoft.com/office/powerpoint/2010/main" val="151222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4294967295"/>
          </p:nvPr>
        </p:nvSpPr>
        <p:spPr>
          <a:xfrm>
            <a:off x="0" y="1557338"/>
            <a:ext cx="8229600" cy="3886200"/>
          </a:xfrm>
        </p:spPr>
        <p:txBody>
          <a:bodyPr/>
          <a:lstStyle/>
          <a:p>
            <a:pPr eaLnBrk="1" hangingPunct="1"/>
            <a:r>
              <a:rPr lang="en-US" altLang="en-US" smtClean="0">
                <a:ea typeface="MS PGothic"/>
                <a:cs typeface="MS PGothic"/>
              </a:rPr>
              <a:t>Biomarker phenotype stability</a:t>
            </a:r>
          </a:p>
          <a:p>
            <a:pPr eaLnBrk="1" hangingPunct="1"/>
            <a:endParaRPr lang="en-US" altLang="en-US" smtClean="0">
              <a:ea typeface="MS PGothic"/>
              <a:cs typeface="MS PGothic"/>
            </a:endParaRPr>
          </a:p>
          <a:p>
            <a:pPr lvl="1" eaLnBrk="1" hangingPunct="1"/>
            <a:r>
              <a:rPr lang="en-US" altLang="en-US" smtClean="0">
                <a:ea typeface="MS PGothic"/>
                <a:cs typeface="MS PGothic"/>
              </a:rPr>
              <a:t>Blood eosinophil biomarker status at baseline had an odds ratio (OR) of 5.5 for predicting the blood eosinophil biomarker status at exacerbation</a:t>
            </a:r>
          </a:p>
          <a:p>
            <a:pPr lvl="1" eaLnBrk="1" hangingPunct="1"/>
            <a:endParaRPr lang="en-US" altLang="en-US" smtClean="0">
              <a:ea typeface="MS PGothic"/>
              <a:cs typeface="MS PGothic"/>
            </a:endParaRPr>
          </a:p>
        </p:txBody>
      </p:sp>
    </p:spTree>
    <p:extLst>
      <p:ext uri="{BB962C8B-B14F-4D97-AF65-F5344CB8AC3E}">
        <p14:creationId xmlns:p14="http://schemas.microsoft.com/office/powerpoint/2010/main" val="1870776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4294967295"/>
          </p:nvPr>
        </p:nvSpPr>
        <p:spPr>
          <a:xfrm>
            <a:off x="0" y="1484313"/>
            <a:ext cx="7620000" cy="4979987"/>
          </a:xfrm>
        </p:spPr>
        <p:txBody>
          <a:bodyPr/>
          <a:lstStyle/>
          <a:p>
            <a:pPr eaLnBrk="1" hangingPunct="1"/>
            <a:r>
              <a:rPr lang="en-US" altLang="en-US" sz="2000" dirty="0" smtClean="0">
                <a:ea typeface="MS PGothic"/>
                <a:cs typeface="MS PGothic"/>
              </a:rPr>
              <a:t>Methods:</a:t>
            </a:r>
          </a:p>
          <a:p>
            <a:pPr lvl="1" eaLnBrk="1" hangingPunct="1"/>
            <a:r>
              <a:rPr lang="en-US" altLang="en-US" sz="2000" dirty="0" smtClean="0">
                <a:ea typeface="MS PGothic"/>
                <a:cs typeface="MS PGothic"/>
              </a:rPr>
              <a:t>Randomized into biomarker-directed double blind corticosteroid versus standard therapy study</a:t>
            </a:r>
          </a:p>
          <a:p>
            <a:pPr lvl="1" eaLnBrk="1" hangingPunct="1"/>
            <a:r>
              <a:rPr lang="en-US" altLang="en-US" sz="2000" b="1" dirty="0" smtClean="0">
                <a:ea typeface="MS PGothic"/>
                <a:cs typeface="MS PGothic"/>
              </a:rPr>
              <a:t>Standard arm </a:t>
            </a:r>
            <a:r>
              <a:rPr lang="en-US" altLang="en-US" sz="2000" dirty="0" smtClean="0">
                <a:ea typeface="MS PGothic"/>
                <a:cs typeface="MS PGothic"/>
              </a:rPr>
              <a:t>– 30 mg prednisone for 2 weeks </a:t>
            </a:r>
          </a:p>
          <a:p>
            <a:pPr lvl="1" eaLnBrk="1" hangingPunct="1"/>
            <a:r>
              <a:rPr lang="en-US" altLang="en-US" sz="2000" b="1" dirty="0" smtClean="0">
                <a:ea typeface="MS PGothic"/>
                <a:cs typeface="MS PGothic"/>
              </a:rPr>
              <a:t>Biomarker directed arm </a:t>
            </a:r>
            <a:r>
              <a:rPr lang="en-US" altLang="en-US" sz="2000" dirty="0" smtClean="0">
                <a:ea typeface="MS PGothic"/>
                <a:cs typeface="MS PGothic"/>
              </a:rPr>
              <a:t>– 30 mg prednisone or matching placebo according to eosinophil count biomarker</a:t>
            </a:r>
          </a:p>
          <a:p>
            <a:pPr lvl="1" eaLnBrk="1" hangingPunct="1"/>
            <a:r>
              <a:rPr lang="en-US" altLang="en-US" sz="2000" b="1" dirty="0" smtClean="0">
                <a:ea typeface="MS PGothic"/>
                <a:cs typeface="MS PGothic"/>
              </a:rPr>
              <a:t>Everyone received antibiotics </a:t>
            </a:r>
            <a:r>
              <a:rPr lang="en-US" altLang="en-US" sz="2000" dirty="0" smtClean="0">
                <a:ea typeface="MS PGothic"/>
                <a:cs typeface="MS PGothic"/>
              </a:rPr>
              <a:t>– </a:t>
            </a:r>
            <a:r>
              <a:rPr lang="en-US" altLang="en-US" sz="2000" dirty="0" err="1" smtClean="0">
                <a:ea typeface="MS PGothic"/>
                <a:cs typeface="MS PGothic"/>
              </a:rPr>
              <a:t>amoxil</a:t>
            </a:r>
            <a:r>
              <a:rPr lang="en-US" altLang="en-US" sz="2000" dirty="0" smtClean="0">
                <a:ea typeface="MS PGothic"/>
                <a:cs typeface="MS PGothic"/>
              </a:rPr>
              <a:t>/doxycycline for 7 days</a:t>
            </a:r>
          </a:p>
          <a:p>
            <a:pPr lvl="1" eaLnBrk="1" hangingPunct="1"/>
            <a:endParaRPr lang="en-US" altLang="en-US" sz="2000" dirty="0" smtClean="0">
              <a:ea typeface="MS PGothic"/>
              <a:cs typeface="MS PGothic"/>
            </a:endParaRPr>
          </a:p>
          <a:p>
            <a:pPr lvl="1" eaLnBrk="1" hangingPunct="1"/>
            <a:r>
              <a:rPr lang="en-US" altLang="en-US" sz="2000" dirty="0" smtClean="0">
                <a:ea typeface="MS PGothic"/>
                <a:cs typeface="MS PGothic"/>
              </a:rPr>
              <a:t>Blood eosinophils measured to define biomarker-positive and negative exacerbations (blood eosinophil &gt; and ≤ </a:t>
            </a:r>
            <a:r>
              <a:rPr lang="en-US" altLang="en-US" sz="2000" b="1" dirty="0" smtClean="0">
                <a:ea typeface="MS PGothic"/>
                <a:cs typeface="MS PGothic"/>
              </a:rPr>
              <a:t>2</a:t>
            </a:r>
            <a:r>
              <a:rPr lang="en-US" altLang="en-US" sz="2000" dirty="0" smtClean="0">
                <a:ea typeface="MS PGothic"/>
                <a:cs typeface="MS PGothic"/>
              </a:rPr>
              <a:t>% (eosinophil/</a:t>
            </a:r>
            <a:r>
              <a:rPr lang="en-US" altLang="en-US" sz="2000" dirty="0" err="1" smtClean="0">
                <a:ea typeface="MS PGothic"/>
                <a:cs typeface="MS PGothic"/>
              </a:rPr>
              <a:t>wcc</a:t>
            </a:r>
            <a:r>
              <a:rPr lang="en-US" altLang="en-US" sz="2000" dirty="0" smtClean="0">
                <a:ea typeface="MS PGothic"/>
                <a:cs typeface="MS PGothic"/>
              </a:rPr>
              <a:t> x 100/1) respectively)</a:t>
            </a:r>
          </a:p>
          <a:p>
            <a:pPr lvl="2" eaLnBrk="1" hangingPunct="1"/>
            <a:r>
              <a:rPr lang="en-US" altLang="en-US" sz="2000" dirty="0" smtClean="0">
                <a:ea typeface="MS PGothic"/>
                <a:cs typeface="MS PGothic"/>
              </a:rPr>
              <a:t>Cutoff aimed at </a:t>
            </a:r>
            <a:r>
              <a:rPr lang="en-US" altLang="en-US" sz="2000" b="1" dirty="0" smtClean="0">
                <a:ea typeface="MS PGothic"/>
                <a:cs typeface="MS PGothic"/>
              </a:rPr>
              <a:t>high sensitivity </a:t>
            </a:r>
            <a:r>
              <a:rPr lang="en-US" altLang="en-US" sz="2000" dirty="0" smtClean="0">
                <a:ea typeface="MS PGothic"/>
                <a:cs typeface="MS PGothic"/>
              </a:rPr>
              <a:t>to ensure prednisone treatment in all subjects with a sputum eosinophilia</a:t>
            </a:r>
          </a:p>
          <a:p>
            <a:pPr lvl="1" eaLnBrk="1" hangingPunct="1"/>
            <a:endParaRPr lang="en-US" altLang="en-US" sz="2000" dirty="0" smtClean="0">
              <a:ea typeface="MS PGothic"/>
              <a:cs typeface="MS PGothic"/>
            </a:endParaRPr>
          </a:p>
        </p:txBody>
      </p:sp>
    </p:spTree>
    <p:extLst>
      <p:ext uri="{BB962C8B-B14F-4D97-AF65-F5344CB8AC3E}">
        <p14:creationId xmlns:p14="http://schemas.microsoft.com/office/powerpoint/2010/main" val="761081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COPD pts &lt;2% blood eosinophils results</a:t>
            </a:r>
            <a:endParaRPr lang="en-NZ" dirty="0"/>
          </a:p>
        </p:txBody>
      </p:sp>
      <p:sp>
        <p:nvSpPr>
          <p:cNvPr id="55297" name="Content Placeholder 2"/>
          <p:cNvSpPr>
            <a:spLocks noGrp="1"/>
          </p:cNvSpPr>
          <p:nvPr>
            <p:ph idx="4294967295"/>
          </p:nvPr>
        </p:nvSpPr>
        <p:spPr>
          <a:xfrm>
            <a:off x="0" y="1484313"/>
            <a:ext cx="7620000" cy="4800600"/>
          </a:xfrm>
        </p:spPr>
        <p:txBody>
          <a:bodyPr/>
          <a:lstStyle/>
          <a:p>
            <a:pPr eaLnBrk="1" hangingPunct="1">
              <a:buFontTx/>
              <a:buNone/>
            </a:pPr>
            <a:r>
              <a:rPr lang="en-US" altLang="en-US" sz="2400" b="1" dirty="0" smtClean="0">
                <a:ea typeface="MS PGothic"/>
                <a:cs typeface="MS PGothic"/>
              </a:rPr>
              <a:t>Results:</a:t>
            </a:r>
            <a:r>
              <a:rPr lang="en-US" altLang="en-US" sz="2400" dirty="0" smtClean="0">
                <a:ea typeface="MS PGothic"/>
                <a:cs typeface="MS PGothic"/>
              </a:rPr>
              <a:t>  </a:t>
            </a:r>
            <a:r>
              <a:rPr lang="en-US" altLang="en-US" sz="2400" b="1" u="sng" dirty="0" smtClean="0">
                <a:ea typeface="MS PGothic"/>
                <a:cs typeface="MS PGothic"/>
              </a:rPr>
              <a:t>Biomarker negative (eosinophil &lt;2%) exacerbations prescribed placebo vs prednisone</a:t>
            </a:r>
          </a:p>
          <a:p>
            <a:pPr eaLnBrk="1" hangingPunct="1">
              <a:buFontTx/>
              <a:buNone/>
            </a:pPr>
            <a:endParaRPr lang="en-US" altLang="en-US" sz="2400" b="1" dirty="0" smtClean="0">
              <a:ea typeface="MS PGothic"/>
              <a:cs typeface="MS PGothic"/>
            </a:endParaRPr>
          </a:p>
          <a:p>
            <a:pPr eaLnBrk="1" hangingPunct="1"/>
            <a:r>
              <a:rPr lang="en-US" altLang="en-US" sz="2400" b="1" dirty="0" smtClean="0">
                <a:ea typeface="MS PGothic"/>
                <a:cs typeface="MS PGothic"/>
              </a:rPr>
              <a:t>Biomarker (-</a:t>
            </a:r>
            <a:r>
              <a:rPr lang="en-US" altLang="en-US" sz="2400" b="1" dirty="0" err="1" smtClean="0">
                <a:ea typeface="MS PGothic"/>
                <a:cs typeface="MS PGothic"/>
              </a:rPr>
              <a:t>ve</a:t>
            </a:r>
            <a:r>
              <a:rPr lang="en-US" altLang="en-US" sz="2400" b="1" dirty="0" smtClean="0">
                <a:ea typeface="MS PGothic"/>
                <a:cs typeface="MS PGothic"/>
              </a:rPr>
              <a:t>) </a:t>
            </a:r>
            <a:r>
              <a:rPr lang="en-US" altLang="en-US" sz="2400" dirty="0" smtClean="0">
                <a:ea typeface="MS PGothic"/>
                <a:cs typeface="MS PGothic"/>
              </a:rPr>
              <a:t>given placebo &gt; improvement in Symptom score @ 2 weeks (p=0.05)</a:t>
            </a:r>
          </a:p>
          <a:p>
            <a:pPr eaLnBrk="1" hangingPunct="1"/>
            <a:r>
              <a:rPr lang="en-US" altLang="en-US" sz="2400" b="1" dirty="0" smtClean="0">
                <a:ea typeface="MS PGothic"/>
                <a:cs typeface="MS PGothic"/>
              </a:rPr>
              <a:t>Biomarker (-</a:t>
            </a:r>
            <a:r>
              <a:rPr lang="en-US" altLang="en-US" sz="2400" b="1" dirty="0" err="1" smtClean="0">
                <a:ea typeface="MS PGothic"/>
                <a:cs typeface="MS PGothic"/>
              </a:rPr>
              <a:t>ve</a:t>
            </a:r>
            <a:r>
              <a:rPr lang="en-US" altLang="en-US" sz="2400" b="1" dirty="0" smtClean="0">
                <a:ea typeface="MS PGothic"/>
                <a:cs typeface="MS PGothic"/>
              </a:rPr>
              <a:t>) </a:t>
            </a:r>
            <a:r>
              <a:rPr lang="en-US" altLang="en-US" sz="2400" dirty="0" smtClean="0">
                <a:ea typeface="MS PGothic"/>
                <a:cs typeface="MS PGothic"/>
              </a:rPr>
              <a:t>given prednisone &gt; Rx failures (15 vs 2%, p=0.04)</a:t>
            </a:r>
          </a:p>
          <a:p>
            <a:pPr eaLnBrk="1" hangingPunct="1"/>
            <a:r>
              <a:rPr lang="en-US" altLang="en-US" sz="2400" b="1" dirty="0" smtClean="0">
                <a:ea typeface="MS PGothic"/>
                <a:cs typeface="MS PGothic"/>
              </a:rPr>
              <a:t>Biomarker (-</a:t>
            </a:r>
            <a:r>
              <a:rPr lang="en-US" altLang="en-US" sz="2400" b="1" dirty="0" err="1" smtClean="0">
                <a:ea typeface="MS PGothic"/>
                <a:cs typeface="MS PGothic"/>
              </a:rPr>
              <a:t>ve</a:t>
            </a:r>
            <a:r>
              <a:rPr lang="en-US" altLang="en-US" sz="2400" b="1" dirty="0" smtClean="0">
                <a:ea typeface="MS PGothic"/>
                <a:cs typeface="MS PGothic"/>
              </a:rPr>
              <a:t>) </a:t>
            </a:r>
            <a:r>
              <a:rPr lang="en-US" altLang="en-US" sz="2400" dirty="0" smtClean="0">
                <a:ea typeface="MS PGothic"/>
                <a:cs typeface="MS PGothic"/>
              </a:rPr>
              <a:t>given prednisone &gt; % no improvement in symptoms (21 vs 4%,  p=0.03)</a:t>
            </a:r>
          </a:p>
          <a:p>
            <a:pPr eaLnBrk="1" hangingPunct="1"/>
            <a:r>
              <a:rPr lang="en-US" altLang="en-US" sz="2400" dirty="0" smtClean="0">
                <a:ea typeface="MS PGothic"/>
                <a:cs typeface="MS PGothic"/>
              </a:rPr>
              <a:t>No difference in FEV1</a:t>
            </a:r>
          </a:p>
        </p:txBody>
      </p:sp>
    </p:spTree>
    <p:extLst>
      <p:ext uri="{BB962C8B-B14F-4D97-AF65-F5344CB8AC3E}">
        <p14:creationId xmlns:p14="http://schemas.microsoft.com/office/powerpoint/2010/main" val="481605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23528" y="116632"/>
            <a:ext cx="7543800" cy="1321860"/>
          </a:xfrm>
        </p:spPr>
        <p:txBody>
          <a:bodyPr>
            <a:normAutofit fontScale="90000"/>
          </a:bodyPr>
          <a:lstStyle/>
          <a:p>
            <a:r>
              <a:rPr lang="en-GB" dirty="0"/>
              <a:t>GOLD </a:t>
            </a:r>
            <a:r>
              <a:rPr lang="en-GB" dirty="0" smtClean="0"/>
              <a:t>2018 - inhaled steroid treatment</a:t>
            </a:r>
            <a:endParaRPr lang="en-GB" dirty="0"/>
          </a:p>
        </p:txBody>
      </p:sp>
      <p:grpSp>
        <p:nvGrpSpPr>
          <p:cNvPr id="7" name="Group 6"/>
          <p:cNvGrpSpPr/>
          <p:nvPr/>
        </p:nvGrpSpPr>
        <p:grpSpPr>
          <a:xfrm>
            <a:off x="565547" y="1632897"/>
            <a:ext cx="7896225" cy="3757475"/>
            <a:chOff x="754062" y="2308223"/>
            <a:chExt cx="10528300" cy="3757475"/>
          </a:xfrm>
        </p:grpSpPr>
        <p:grpSp>
          <p:nvGrpSpPr>
            <p:cNvPr id="5" name="Group 4"/>
            <p:cNvGrpSpPr/>
            <p:nvPr/>
          </p:nvGrpSpPr>
          <p:grpSpPr>
            <a:xfrm>
              <a:off x="754062" y="2308223"/>
              <a:ext cx="10528300" cy="3049589"/>
              <a:chOff x="754062" y="2422524"/>
              <a:chExt cx="10528300" cy="304958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62" y="2422524"/>
                <a:ext cx="10528300" cy="3021013"/>
              </a:xfrm>
              <a:prstGeom prst="rect">
                <a:avLst/>
              </a:prstGeom>
            </p:spPr>
          </p:pic>
          <p:sp>
            <p:nvSpPr>
              <p:cNvPr id="4" name="Rectangle 3"/>
              <p:cNvSpPr/>
              <p:nvPr/>
            </p:nvSpPr>
            <p:spPr>
              <a:xfrm>
                <a:off x="9344025" y="4972050"/>
                <a:ext cx="885825"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extBox 5"/>
            <p:cNvSpPr txBox="1"/>
            <p:nvPr/>
          </p:nvSpPr>
          <p:spPr>
            <a:xfrm>
              <a:off x="1968817" y="5357812"/>
              <a:ext cx="7818120" cy="707886"/>
            </a:xfrm>
            <a:prstGeom prst="rect">
              <a:avLst/>
            </a:prstGeom>
            <a:noFill/>
          </p:spPr>
          <p:txBody>
            <a:bodyPr wrap="square" rtlCol="0">
              <a:spAutoFit/>
            </a:bodyPr>
            <a:lstStyle/>
            <a:p>
              <a:r>
                <a:rPr lang="en-US" sz="2000" b="1" dirty="0" smtClean="0"/>
                <a:t>No studies comparing ICS/LAMA/LABA with LAMA + LABA combination</a:t>
              </a:r>
              <a:endParaRPr lang="en-US" sz="2000" b="1" dirty="0"/>
            </a:p>
          </p:txBody>
        </p:sp>
      </p:grpSp>
    </p:spTree>
    <p:extLst>
      <p:ext uri="{BB962C8B-B14F-4D97-AF65-F5344CB8AC3E}">
        <p14:creationId xmlns:p14="http://schemas.microsoft.com/office/powerpoint/2010/main" val="2957019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260350"/>
            <a:ext cx="6840538" cy="792163"/>
          </a:xfrm>
        </p:spPr>
        <p:txBody>
          <a:bodyPr/>
          <a:lstStyle/>
          <a:p>
            <a:r>
              <a:rPr lang="en-NZ" altLang="en-US" sz="2400" dirty="0" smtClean="0">
                <a:latin typeface="Calibri" pitchFamily="34" charset="0"/>
              </a:rPr>
              <a:t>CMDHB residents in 2012 who had a hospital admission  with a diagnosis of asthma, COPD, and/or bronchiectasis in the last 10 years (primary and secondary diagnosis), </a:t>
            </a:r>
            <a:endParaRPr lang="en-GB" altLang="en-US" sz="2400" dirty="0" smtClean="0">
              <a:latin typeface="Calibri"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6422927"/>
              </p:ext>
            </p:extLst>
          </p:nvPr>
        </p:nvGraphicFramePr>
        <p:xfrm>
          <a:off x="647700" y="1458913"/>
          <a:ext cx="8496300"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172" name="Group 4"/>
          <p:cNvGrpSpPr>
            <a:grpSpLocks/>
          </p:cNvGrpSpPr>
          <p:nvPr/>
        </p:nvGrpSpPr>
        <p:grpSpPr bwMode="auto">
          <a:xfrm>
            <a:off x="3340100" y="2492375"/>
            <a:ext cx="2640013" cy="3384550"/>
            <a:chOff x="2305051" y="938311"/>
            <a:chExt cx="2219324" cy="2862599"/>
          </a:xfrm>
        </p:grpSpPr>
        <p:sp>
          <p:nvSpPr>
            <p:cNvPr id="6" name="TextBox 3"/>
            <p:cNvSpPr txBox="1"/>
            <p:nvPr/>
          </p:nvSpPr>
          <p:spPr>
            <a:xfrm>
              <a:off x="2305051" y="3514919"/>
              <a:ext cx="419042" cy="285991"/>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552</a:t>
              </a:r>
              <a:endParaRPr lang="en-GB" sz="1200" dirty="0">
                <a:solidFill>
                  <a:srgbClr val="000000"/>
                </a:solidFill>
                <a:latin typeface="Times New Roman"/>
                <a:ea typeface="Times New Roman"/>
              </a:endParaRPr>
            </a:p>
          </p:txBody>
        </p:sp>
        <p:sp>
          <p:nvSpPr>
            <p:cNvPr id="7" name="TextBox 4"/>
            <p:cNvSpPr txBox="1"/>
            <p:nvPr/>
          </p:nvSpPr>
          <p:spPr>
            <a:xfrm>
              <a:off x="3155147" y="3100030"/>
              <a:ext cx="408366" cy="237655"/>
            </a:xfrm>
            <a:prstGeom prst="rect">
              <a:avLst/>
            </a:prstGeom>
            <a:solidFill>
              <a:srgbClr val="CC99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129</a:t>
              </a:r>
              <a:endParaRPr lang="en-GB" sz="1200" dirty="0">
                <a:solidFill>
                  <a:srgbClr val="000000"/>
                </a:solidFill>
                <a:latin typeface="Times New Roman"/>
                <a:ea typeface="Times New Roman"/>
              </a:endParaRPr>
            </a:p>
          </p:txBody>
        </p:sp>
        <p:sp>
          <p:nvSpPr>
            <p:cNvPr id="8" name="TextBox 5"/>
            <p:cNvSpPr txBox="1"/>
            <p:nvPr/>
          </p:nvSpPr>
          <p:spPr>
            <a:xfrm>
              <a:off x="3155147" y="2507907"/>
              <a:ext cx="352316" cy="257795"/>
            </a:xfrm>
            <a:prstGeom prst="rect">
              <a:avLst/>
            </a:prstGeom>
            <a:solidFill>
              <a:srgbClr val="7030A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79</a:t>
              </a:r>
              <a:endParaRPr lang="en-GB" sz="1200" dirty="0">
                <a:solidFill>
                  <a:srgbClr val="000000"/>
                </a:solidFill>
                <a:latin typeface="Times New Roman"/>
                <a:ea typeface="Times New Roman"/>
              </a:endParaRPr>
            </a:p>
          </p:txBody>
        </p:sp>
        <p:sp>
          <p:nvSpPr>
            <p:cNvPr id="9" name="TextBox 6"/>
            <p:cNvSpPr txBox="1"/>
            <p:nvPr/>
          </p:nvSpPr>
          <p:spPr>
            <a:xfrm>
              <a:off x="4019923" y="3514919"/>
              <a:ext cx="504452" cy="285991"/>
            </a:xfrm>
            <a:prstGeom prst="rect">
              <a:avLst/>
            </a:prstGeom>
            <a:solidFill>
              <a:schemeClr val="accen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8,062</a:t>
              </a:r>
              <a:endParaRPr lang="en-GB" sz="1200" dirty="0">
                <a:solidFill>
                  <a:srgbClr val="000000"/>
                </a:solidFill>
                <a:latin typeface="Times New Roman"/>
                <a:ea typeface="Times New Roman"/>
              </a:endParaRPr>
            </a:p>
          </p:txBody>
        </p:sp>
        <p:sp>
          <p:nvSpPr>
            <p:cNvPr id="10" name="TextBox 7"/>
            <p:cNvSpPr txBox="1"/>
            <p:nvPr/>
          </p:nvSpPr>
          <p:spPr>
            <a:xfrm>
              <a:off x="3041712" y="938311"/>
              <a:ext cx="468420" cy="267194"/>
            </a:xfrm>
            <a:prstGeom prst="rect">
              <a:avLst/>
            </a:prstGeom>
            <a:solidFill>
              <a:srgbClr val="E818A3"/>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3,169</a:t>
              </a:r>
              <a:endParaRPr lang="en-GB" sz="1200" dirty="0">
                <a:solidFill>
                  <a:srgbClr val="000000"/>
                </a:solidFill>
                <a:latin typeface="Times New Roman"/>
                <a:ea typeface="Times New Roman"/>
              </a:endParaRPr>
            </a:p>
          </p:txBody>
        </p:sp>
        <p:sp>
          <p:nvSpPr>
            <p:cNvPr id="11" name="TextBox 8"/>
            <p:cNvSpPr txBox="1"/>
            <p:nvPr/>
          </p:nvSpPr>
          <p:spPr>
            <a:xfrm>
              <a:off x="2514573" y="2105102"/>
              <a:ext cx="428384" cy="267193"/>
            </a:xfrm>
            <a:prstGeom prst="rect">
              <a:avLst/>
            </a:prstGeom>
            <a:solidFill>
              <a:srgbClr val="CC99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257</a:t>
              </a:r>
              <a:endParaRPr lang="en-GB" sz="1200" dirty="0">
                <a:solidFill>
                  <a:srgbClr val="000000"/>
                </a:solidFill>
                <a:latin typeface="Times New Roman"/>
                <a:ea typeface="Times New Roman"/>
              </a:endParaRPr>
            </a:p>
          </p:txBody>
        </p:sp>
        <p:sp>
          <p:nvSpPr>
            <p:cNvPr id="12" name="TextBox 9"/>
            <p:cNvSpPr txBox="1"/>
            <p:nvPr/>
          </p:nvSpPr>
          <p:spPr>
            <a:xfrm>
              <a:off x="3647588" y="2137327"/>
              <a:ext cx="428385" cy="285991"/>
            </a:xfrm>
            <a:prstGeom prst="rect">
              <a:avLst/>
            </a:prstGeom>
            <a:solidFill>
              <a:srgbClr val="CC99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p>
              <a:pPr fontAlgn="base">
                <a:spcBef>
                  <a:spcPct val="0"/>
                </a:spcBef>
                <a:defRPr/>
              </a:pPr>
              <a:r>
                <a:rPr lang="en-GB" sz="1100" dirty="0">
                  <a:solidFill>
                    <a:srgbClr val="000000"/>
                  </a:solidFill>
                  <a:ea typeface="Times New Roman"/>
                  <a:cs typeface="Times New Roman"/>
                </a:rPr>
                <a:t>483</a:t>
              </a:r>
              <a:endParaRPr lang="en-GB" sz="1200" dirty="0">
                <a:solidFill>
                  <a:srgbClr val="000000"/>
                </a:solidFill>
                <a:latin typeface="Times New Roman"/>
                <a:ea typeface="Times New Roman"/>
              </a:endParaRPr>
            </a:p>
          </p:txBody>
        </p:sp>
      </p:grpSp>
      <p:sp>
        <p:nvSpPr>
          <p:cNvPr id="7173" name="TextBox 12"/>
          <p:cNvSpPr txBox="1">
            <a:spLocks noChangeArrowheads="1"/>
          </p:cNvSpPr>
          <p:nvPr/>
        </p:nvSpPr>
        <p:spPr bwMode="auto">
          <a:xfrm>
            <a:off x="107950" y="1916113"/>
            <a:ext cx="2376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NZ" altLang="en-US" sz="1800">
                <a:solidFill>
                  <a:srgbClr val="000000"/>
                </a:solidFill>
              </a:rPr>
              <a:t>Prevalence based on hospital coded diagnoses only</a:t>
            </a:r>
            <a:endParaRPr lang="en-GB" altLang="en-US" sz="1800">
              <a:solidFill>
                <a:srgbClr val="000000"/>
              </a:solidFill>
            </a:endParaRPr>
          </a:p>
        </p:txBody>
      </p:sp>
    </p:spTree>
    <p:extLst>
      <p:ext uri="{BB962C8B-B14F-4D97-AF65-F5344CB8AC3E}">
        <p14:creationId xmlns:p14="http://schemas.microsoft.com/office/powerpoint/2010/main" val="10445472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755576" y="1628800"/>
            <a:ext cx="7543800" cy="4027989"/>
          </a:xfrm>
        </p:spPr>
        <p:txBody>
          <a:bodyPr>
            <a:noAutofit/>
          </a:bodyPr>
          <a:lstStyle/>
          <a:p>
            <a:r>
              <a:rPr lang="en-US" sz="1600" dirty="0" smtClean="0"/>
              <a:t>Blood eosinophils are a useful but imperfect marker in COPD (and asthma)</a:t>
            </a:r>
          </a:p>
          <a:p>
            <a:pPr lvl="1"/>
            <a:r>
              <a:rPr lang="en-US" sz="1600" dirty="0" smtClean="0"/>
              <a:t>Predict exacerbations and response to inhaled steroids</a:t>
            </a:r>
          </a:p>
          <a:p>
            <a:pPr lvl="1"/>
            <a:r>
              <a:rPr lang="en-US" sz="1600" dirty="0" smtClean="0"/>
              <a:t>Below </a:t>
            </a:r>
            <a:r>
              <a:rPr lang="en-US" sz="1600" dirty="0" err="1" smtClean="0"/>
              <a:t>cutpoint</a:t>
            </a:r>
            <a:r>
              <a:rPr lang="en-US" sz="1600" dirty="0" smtClean="0"/>
              <a:t> of 0.15 x10</a:t>
            </a:r>
            <a:r>
              <a:rPr lang="en-US" sz="1600" baseline="30000" dirty="0" smtClean="0"/>
              <a:t>9</a:t>
            </a:r>
            <a:r>
              <a:rPr lang="en-US" sz="1600" dirty="0" smtClean="0"/>
              <a:t> cells/L </a:t>
            </a:r>
            <a:r>
              <a:rPr lang="mr-IN" sz="1600" dirty="0" smtClean="0"/>
              <a:t>–</a:t>
            </a:r>
            <a:r>
              <a:rPr lang="en-US" sz="1600" dirty="0" smtClean="0"/>
              <a:t> inhaled steroids unlikely to be effective</a:t>
            </a:r>
            <a:endParaRPr lang="en-US" sz="1600" dirty="0"/>
          </a:p>
          <a:p>
            <a:r>
              <a:rPr lang="en-US" sz="1600" dirty="0" smtClean="0"/>
              <a:t>Inhaled steroids have a role in the treatment of COPD</a:t>
            </a:r>
          </a:p>
          <a:p>
            <a:pPr lvl="1"/>
            <a:r>
              <a:rPr lang="en-US" sz="1600" dirty="0" smtClean="0"/>
              <a:t>Symptomatic </a:t>
            </a:r>
            <a:r>
              <a:rPr lang="en-US" sz="1600" dirty="0"/>
              <a:t>GOLD group D COPD with </a:t>
            </a:r>
            <a:r>
              <a:rPr lang="en-US" sz="1600" dirty="0" smtClean="0"/>
              <a:t>frequent exacerbations and eosinophils &gt;0.15 or 2%</a:t>
            </a:r>
          </a:p>
          <a:p>
            <a:pPr lvl="1"/>
            <a:r>
              <a:rPr lang="en-US" sz="1600" dirty="0" smtClean="0"/>
              <a:t>However, pneumonia risk is increased by 50% (dose and type of steroid related) </a:t>
            </a:r>
            <a:endParaRPr lang="en-US" sz="1600" dirty="0"/>
          </a:p>
          <a:p>
            <a:r>
              <a:rPr lang="en-US" sz="1600" dirty="0" smtClean="0"/>
              <a:t>It is likely that some COPD patients outside Group D will benefit from inhaled steroids </a:t>
            </a:r>
            <a:r>
              <a:rPr lang="en-US" sz="1600" dirty="0" err="1" smtClean="0"/>
              <a:t>ie</a:t>
            </a:r>
            <a:r>
              <a:rPr lang="en-US" sz="1600" dirty="0" smtClean="0"/>
              <a:t> those with increased eosinophils ?&gt;0.15 or 0.2</a:t>
            </a:r>
            <a:endParaRPr lang="en-US" sz="1600" dirty="0"/>
          </a:p>
          <a:p>
            <a:pPr marL="91440" lvl="1" indent="-91440">
              <a:spcBef>
                <a:spcPts val="1200"/>
              </a:spcBef>
              <a:spcAft>
                <a:spcPts val="200"/>
              </a:spcAft>
              <a:buSzPct val="100000"/>
              <a:buFont typeface="Calibri" panose="020F0502020204030204" pitchFamily="34" charset="0"/>
              <a:buChar char=" "/>
            </a:pPr>
            <a:r>
              <a:rPr lang="en-US" sz="1600" dirty="0" smtClean="0"/>
              <a:t>We should be careful in starting inhaled steroids in COPD patients </a:t>
            </a:r>
          </a:p>
          <a:p>
            <a:pPr marL="91440" lvl="1" indent="-91440">
              <a:spcBef>
                <a:spcPts val="1200"/>
              </a:spcBef>
              <a:spcAft>
                <a:spcPts val="200"/>
              </a:spcAft>
              <a:buSzPct val="100000"/>
              <a:buFont typeface="Calibri" panose="020F0502020204030204" pitchFamily="34" charset="0"/>
              <a:buChar char=" "/>
            </a:pPr>
            <a:r>
              <a:rPr lang="en-US" sz="1600" dirty="0" smtClean="0"/>
              <a:t>We should also be cautious about stopping inhaled steroids in patients </a:t>
            </a:r>
            <a:r>
              <a:rPr lang="en-US" sz="1600" dirty="0"/>
              <a:t>with </a:t>
            </a:r>
            <a:r>
              <a:rPr lang="en-US" sz="1600" dirty="0" smtClean="0"/>
              <a:t>COPD. (Suggest LABA/LAMA plus ICS and reduce ICS over time with eosinophil monitoring)</a:t>
            </a:r>
          </a:p>
          <a:p>
            <a:pPr marL="274320" lvl="2" indent="-91440">
              <a:spcBef>
                <a:spcPts val="1200"/>
              </a:spcBef>
              <a:spcAft>
                <a:spcPts val="200"/>
              </a:spcAft>
              <a:buSzPct val="100000"/>
              <a:buFont typeface="Calibri" panose="020F0502020204030204" pitchFamily="34" charset="0"/>
              <a:buChar char=" "/>
            </a:pPr>
            <a:r>
              <a:rPr lang="en-US" sz="1600" dirty="0" smtClean="0"/>
              <a:t>Particularly as ‘Asthma’ and ’COPD’ are not able to be readily diagnosed or separated.</a:t>
            </a:r>
            <a:endParaRPr lang="en-US" sz="1600" dirty="0"/>
          </a:p>
          <a:p>
            <a:pPr marL="0" indent="0">
              <a:buNone/>
            </a:pPr>
            <a:endParaRPr lang="en-US" sz="1600" dirty="0"/>
          </a:p>
        </p:txBody>
      </p:sp>
    </p:spTree>
    <p:extLst>
      <p:ext uri="{BB962C8B-B14F-4D97-AF65-F5344CB8AC3E}">
        <p14:creationId xmlns:p14="http://schemas.microsoft.com/office/powerpoint/2010/main" val="208316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0" y="5291138"/>
            <a:ext cx="9144000" cy="444500"/>
          </a:xfrm>
          <a:solidFill>
            <a:schemeClr val="bg2"/>
          </a:solidFill>
        </p:spPr>
        <p:txBody>
          <a:bodyPr/>
          <a:lstStyle/>
          <a:p>
            <a:pPr algn="ctr">
              <a:lnSpc>
                <a:spcPct val="80000"/>
              </a:lnSpc>
              <a:buFontTx/>
              <a:buNone/>
            </a:pPr>
            <a:r>
              <a:rPr lang="en-US" altLang="en-US" b="1" smtClean="0">
                <a:latin typeface="Garamond" pitchFamily="18" charset="0"/>
              </a:rPr>
              <a:t>Bronchial Inflammation</a:t>
            </a:r>
          </a:p>
        </p:txBody>
      </p:sp>
      <p:sp>
        <p:nvSpPr>
          <p:cNvPr id="27651" name="AutoShape 3"/>
          <p:cNvSpPr>
            <a:spLocks noChangeArrowheads="1"/>
          </p:cNvSpPr>
          <p:nvPr/>
        </p:nvSpPr>
        <p:spPr bwMode="auto">
          <a:xfrm>
            <a:off x="0" y="1695450"/>
            <a:ext cx="9144000" cy="381000"/>
          </a:xfrm>
          <a:prstGeom prst="rtTriangl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52" name="AutoShape 4"/>
          <p:cNvSpPr>
            <a:spLocks noChangeArrowheads="1"/>
          </p:cNvSpPr>
          <p:nvPr/>
        </p:nvSpPr>
        <p:spPr bwMode="auto">
          <a:xfrm rot="10800000">
            <a:off x="0" y="1657350"/>
            <a:ext cx="9144000" cy="400050"/>
          </a:xfrm>
          <a:prstGeom prst="rtTriangle">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US" altLang="en-US" sz="3000">
              <a:solidFill>
                <a:srgbClr val="000000"/>
              </a:solidFill>
              <a:latin typeface="Times New Roman" pitchFamily="18" charset="0"/>
            </a:endParaRPr>
          </a:p>
        </p:txBody>
      </p:sp>
      <p:sp>
        <p:nvSpPr>
          <p:cNvPr id="27653" name="Text Box 5"/>
          <p:cNvSpPr txBox="1">
            <a:spLocks noChangeArrowheads="1"/>
          </p:cNvSpPr>
          <p:nvPr/>
        </p:nvSpPr>
        <p:spPr bwMode="auto">
          <a:xfrm>
            <a:off x="323850" y="1333500"/>
            <a:ext cx="1752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a:solidFill>
                  <a:srgbClr val="FF0000"/>
                </a:solidFill>
              </a:rPr>
              <a:t>Eosinophilic</a:t>
            </a:r>
          </a:p>
          <a:p>
            <a:pPr eaLnBrk="1" fontAlgn="base" hangingPunct="1">
              <a:spcBef>
                <a:spcPct val="50000"/>
              </a:spcBef>
              <a:spcAft>
                <a:spcPct val="0"/>
              </a:spcAft>
              <a:buFontTx/>
              <a:buNone/>
            </a:pPr>
            <a:endParaRPr lang="en-US" altLang="en-US" sz="1800" b="1">
              <a:solidFill>
                <a:srgbClr val="000000"/>
              </a:solidFill>
            </a:endParaRPr>
          </a:p>
        </p:txBody>
      </p:sp>
      <p:sp>
        <p:nvSpPr>
          <p:cNvPr id="27654" name="Text Box 6"/>
          <p:cNvSpPr txBox="1">
            <a:spLocks noChangeArrowheads="1"/>
          </p:cNvSpPr>
          <p:nvPr/>
        </p:nvSpPr>
        <p:spPr bwMode="auto">
          <a:xfrm>
            <a:off x="7105650" y="1295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a:solidFill>
                  <a:srgbClr val="66FFFF"/>
                </a:solidFill>
              </a:rPr>
              <a:t>Neutrophilic</a:t>
            </a:r>
          </a:p>
        </p:txBody>
      </p:sp>
      <p:sp>
        <p:nvSpPr>
          <p:cNvPr id="27655" name="Line 7"/>
          <p:cNvSpPr>
            <a:spLocks noChangeShapeType="1"/>
          </p:cNvSpPr>
          <p:nvPr/>
        </p:nvSpPr>
        <p:spPr bwMode="auto">
          <a:xfrm>
            <a:off x="438150" y="2857500"/>
            <a:ext cx="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56" name="Line 8"/>
          <p:cNvSpPr>
            <a:spLocks noChangeShapeType="1"/>
          </p:cNvSpPr>
          <p:nvPr/>
        </p:nvSpPr>
        <p:spPr bwMode="auto">
          <a:xfrm>
            <a:off x="1390650" y="2857500"/>
            <a:ext cx="19050" cy="1066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57" name="Text Box 9"/>
          <p:cNvSpPr txBox="1">
            <a:spLocks noChangeArrowheads="1"/>
          </p:cNvSpPr>
          <p:nvPr/>
        </p:nvSpPr>
        <p:spPr bwMode="auto">
          <a:xfrm>
            <a:off x="0" y="3390900"/>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FF3300"/>
                </a:solidFill>
                <a:latin typeface="Times New Roman" pitchFamily="18" charset="0"/>
              </a:rPr>
              <a:t>Atopic Asthma</a:t>
            </a:r>
          </a:p>
        </p:txBody>
      </p:sp>
      <p:sp>
        <p:nvSpPr>
          <p:cNvPr id="27658" name="Text Box 10"/>
          <p:cNvSpPr txBox="1">
            <a:spLocks noChangeArrowheads="1"/>
          </p:cNvSpPr>
          <p:nvPr/>
        </p:nvSpPr>
        <p:spPr bwMode="auto">
          <a:xfrm>
            <a:off x="914400" y="3905250"/>
            <a:ext cx="1619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dirty="0">
                <a:solidFill>
                  <a:srgbClr val="FF3300"/>
                </a:solidFill>
                <a:latin typeface="Times New Roman" pitchFamily="18" charset="0"/>
              </a:rPr>
              <a:t>Extrinsic Asthma </a:t>
            </a:r>
          </a:p>
        </p:txBody>
      </p:sp>
      <p:sp>
        <p:nvSpPr>
          <p:cNvPr id="27659" name="Text Box 11"/>
          <p:cNvSpPr txBox="1">
            <a:spLocks noChangeArrowheads="1"/>
          </p:cNvSpPr>
          <p:nvPr/>
        </p:nvSpPr>
        <p:spPr bwMode="auto">
          <a:xfrm>
            <a:off x="1905000" y="3695700"/>
            <a:ext cx="1485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000000"/>
                </a:solidFill>
                <a:latin typeface="Times New Roman" pitchFamily="18" charset="0"/>
              </a:rPr>
              <a:t>Eosinophilic Bronchitis</a:t>
            </a:r>
          </a:p>
        </p:txBody>
      </p:sp>
      <p:sp>
        <p:nvSpPr>
          <p:cNvPr id="27660" name="Text Box 12"/>
          <p:cNvSpPr txBox="1">
            <a:spLocks noChangeArrowheads="1"/>
          </p:cNvSpPr>
          <p:nvPr/>
        </p:nvSpPr>
        <p:spPr bwMode="auto">
          <a:xfrm>
            <a:off x="5391150" y="41529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000000"/>
                </a:solidFill>
                <a:latin typeface="Times New Roman" pitchFamily="18" charset="0"/>
              </a:rPr>
              <a:t>COPD</a:t>
            </a:r>
          </a:p>
        </p:txBody>
      </p:sp>
      <p:sp>
        <p:nvSpPr>
          <p:cNvPr id="27661" name="Text Box 13"/>
          <p:cNvSpPr txBox="1">
            <a:spLocks noChangeArrowheads="1"/>
          </p:cNvSpPr>
          <p:nvPr/>
        </p:nvSpPr>
        <p:spPr bwMode="auto">
          <a:xfrm>
            <a:off x="7677150" y="4362450"/>
            <a:ext cx="1695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000000"/>
                </a:solidFill>
                <a:latin typeface="Times New Roman" pitchFamily="18" charset="0"/>
              </a:rPr>
              <a:t>Bronchiectasis</a:t>
            </a:r>
          </a:p>
        </p:txBody>
      </p:sp>
      <p:sp>
        <p:nvSpPr>
          <p:cNvPr id="27662" name="Text Box 14"/>
          <p:cNvSpPr txBox="1">
            <a:spLocks noChangeArrowheads="1"/>
          </p:cNvSpPr>
          <p:nvPr/>
        </p:nvSpPr>
        <p:spPr bwMode="auto">
          <a:xfrm>
            <a:off x="4267200" y="36576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000000"/>
                </a:solidFill>
                <a:latin typeface="Times New Roman" pitchFamily="18" charset="0"/>
              </a:rPr>
              <a:t>Post viral wheeze</a:t>
            </a:r>
          </a:p>
        </p:txBody>
      </p:sp>
      <p:sp>
        <p:nvSpPr>
          <p:cNvPr id="27663" name="Line 15"/>
          <p:cNvSpPr>
            <a:spLocks noChangeShapeType="1"/>
          </p:cNvSpPr>
          <p:nvPr/>
        </p:nvSpPr>
        <p:spPr bwMode="auto">
          <a:xfrm flipH="1">
            <a:off x="6781800" y="3009900"/>
            <a:ext cx="19050" cy="952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64" name="Line 16"/>
          <p:cNvSpPr>
            <a:spLocks noChangeShapeType="1"/>
          </p:cNvSpPr>
          <p:nvPr/>
        </p:nvSpPr>
        <p:spPr bwMode="auto">
          <a:xfrm>
            <a:off x="2381250" y="2781300"/>
            <a:ext cx="0" cy="952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65" name="Line 17"/>
          <p:cNvSpPr>
            <a:spLocks noChangeShapeType="1"/>
          </p:cNvSpPr>
          <p:nvPr/>
        </p:nvSpPr>
        <p:spPr bwMode="auto">
          <a:xfrm>
            <a:off x="4743450" y="2971800"/>
            <a:ext cx="0"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66" name="Line 18"/>
          <p:cNvSpPr>
            <a:spLocks noChangeShapeType="1"/>
          </p:cNvSpPr>
          <p:nvPr/>
        </p:nvSpPr>
        <p:spPr bwMode="auto">
          <a:xfrm>
            <a:off x="5772150" y="2876550"/>
            <a:ext cx="0" cy="12382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67" name="Text Box 19"/>
          <p:cNvSpPr txBox="1">
            <a:spLocks noChangeArrowheads="1"/>
          </p:cNvSpPr>
          <p:nvPr/>
        </p:nvSpPr>
        <p:spPr bwMode="auto">
          <a:xfrm>
            <a:off x="6115050" y="39624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FF3300"/>
                </a:solidFill>
                <a:latin typeface="Times New Roman" pitchFamily="18" charset="0"/>
              </a:rPr>
              <a:t>Intrinsic asthma</a:t>
            </a:r>
          </a:p>
        </p:txBody>
      </p:sp>
      <p:sp>
        <p:nvSpPr>
          <p:cNvPr id="27668" name="Line 20"/>
          <p:cNvSpPr>
            <a:spLocks noChangeShapeType="1"/>
          </p:cNvSpPr>
          <p:nvPr/>
        </p:nvSpPr>
        <p:spPr bwMode="auto">
          <a:xfrm>
            <a:off x="8248650" y="3086100"/>
            <a:ext cx="0" cy="1219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69" name="AutoShape 21"/>
          <p:cNvSpPr>
            <a:spLocks noChangeArrowheads="1"/>
          </p:cNvSpPr>
          <p:nvPr/>
        </p:nvSpPr>
        <p:spPr bwMode="auto">
          <a:xfrm>
            <a:off x="0" y="4533900"/>
            <a:ext cx="685800" cy="6096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70" name="AutoShape 22"/>
          <p:cNvSpPr>
            <a:spLocks noChangeArrowheads="1"/>
          </p:cNvSpPr>
          <p:nvPr/>
        </p:nvSpPr>
        <p:spPr bwMode="auto">
          <a:xfrm>
            <a:off x="1143000" y="4552950"/>
            <a:ext cx="685800" cy="6096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71" name="AutoShape 23"/>
          <p:cNvSpPr>
            <a:spLocks noChangeArrowheads="1"/>
          </p:cNvSpPr>
          <p:nvPr/>
        </p:nvSpPr>
        <p:spPr bwMode="auto">
          <a:xfrm rot="5918600">
            <a:off x="5048250" y="4495800"/>
            <a:ext cx="685800" cy="609600"/>
          </a:xfrm>
          <a:prstGeom prst="lightningBolt">
            <a:avLst/>
          </a:prstGeom>
          <a:solidFill>
            <a:srgbClr val="66FF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US" altLang="en-US" sz="3000">
              <a:solidFill>
                <a:srgbClr val="CC0000"/>
              </a:solidFill>
              <a:latin typeface="Times New Roman" pitchFamily="18" charset="0"/>
            </a:endParaRPr>
          </a:p>
        </p:txBody>
      </p:sp>
      <p:sp>
        <p:nvSpPr>
          <p:cNvPr id="27672" name="AutoShape 24"/>
          <p:cNvSpPr>
            <a:spLocks noChangeArrowheads="1"/>
          </p:cNvSpPr>
          <p:nvPr/>
        </p:nvSpPr>
        <p:spPr bwMode="auto">
          <a:xfrm rot="5595579">
            <a:off x="6419850" y="4457700"/>
            <a:ext cx="685800" cy="609600"/>
          </a:xfrm>
          <a:prstGeom prst="lightningBol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73" name="Line 25"/>
          <p:cNvSpPr>
            <a:spLocks noChangeShapeType="1"/>
          </p:cNvSpPr>
          <p:nvPr/>
        </p:nvSpPr>
        <p:spPr bwMode="auto">
          <a:xfrm>
            <a:off x="3581400" y="2914650"/>
            <a:ext cx="19050" cy="12763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NZ">
              <a:solidFill>
                <a:srgbClr val="000000"/>
              </a:solidFill>
              <a:latin typeface="Arial" charset="0"/>
            </a:endParaRPr>
          </a:p>
        </p:txBody>
      </p:sp>
      <p:sp>
        <p:nvSpPr>
          <p:cNvPr id="27674" name="Text Box 26"/>
          <p:cNvSpPr txBox="1">
            <a:spLocks noChangeArrowheads="1"/>
          </p:cNvSpPr>
          <p:nvPr/>
        </p:nvSpPr>
        <p:spPr bwMode="auto">
          <a:xfrm>
            <a:off x="2952750" y="421005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600" b="1">
                <a:solidFill>
                  <a:srgbClr val="000000"/>
                </a:solidFill>
                <a:latin typeface="Times New Roman" pitchFamily="18" charset="0"/>
              </a:rPr>
              <a:t>Occupational Asthma</a:t>
            </a:r>
          </a:p>
        </p:txBody>
      </p:sp>
      <p:sp>
        <p:nvSpPr>
          <p:cNvPr id="27675" name="Text Box 27"/>
          <p:cNvSpPr txBox="1">
            <a:spLocks noChangeArrowheads="1"/>
          </p:cNvSpPr>
          <p:nvPr/>
        </p:nvSpPr>
        <p:spPr bwMode="auto">
          <a:xfrm>
            <a:off x="2114550" y="5792788"/>
            <a:ext cx="21336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latin typeface="Times New Roman" pitchFamily="18" charset="0"/>
              </a:rPr>
              <a:t>Asthma Like</a:t>
            </a:r>
          </a:p>
          <a:p>
            <a:pPr eaLnBrk="1" fontAlgn="base" hangingPunct="1">
              <a:spcBef>
                <a:spcPct val="50000"/>
              </a:spcBef>
              <a:spcAft>
                <a:spcPct val="0"/>
              </a:spcAft>
              <a:buFontTx/>
              <a:buNone/>
            </a:pPr>
            <a:r>
              <a:rPr lang="en-US" altLang="en-US" sz="1800">
                <a:solidFill>
                  <a:srgbClr val="FFFFFF"/>
                </a:solidFill>
                <a:latin typeface="Times New Roman" pitchFamily="18" charset="0"/>
              </a:rPr>
              <a:t>(wheeze)</a:t>
            </a:r>
          </a:p>
        </p:txBody>
      </p:sp>
      <p:sp>
        <p:nvSpPr>
          <p:cNvPr id="27676" name="AutoShape 28"/>
          <p:cNvSpPr>
            <a:spLocks noChangeArrowheads="1"/>
          </p:cNvSpPr>
          <p:nvPr/>
        </p:nvSpPr>
        <p:spPr bwMode="auto">
          <a:xfrm>
            <a:off x="2400300" y="4476750"/>
            <a:ext cx="685800" cy="6096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77" name="AutoShape 29"/>
          <p:cNvSpPr>
            <a:spLocks noChangeArrowheads="1"/>
          </p:cNvSpPr>
          <p:nvPr/>
        </p:nvSpPr>
        <p:spPr bwMode="auto">
          <a:xfrm rot="5595579">
            <a:off x="7981950" y="4629150"/>
            <a:ext cx="685800" cy="609600"/>
          </a:xfrm>
          <a:prstGeom prst="lightningBol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NZ" altLang="en-US" sz="1800">
              <a:solidFill>
                <a:srgbClr val="000000"/>
              </a:solidFill>
            </a:endParaRPr>
          </a:p>
        </p:txBody>
      </p:sp>
      <p:sp>
        <p:nvSpPr>
          <p:cNvPr id="27678" name="Text Box 30"/>
          <p:cNvSpPr txBox="1">
            <a:spLocks noChangeArrowheads="1"/>
          </p:cNvSpPr>
          <p:nvPr/>
        </p:nvSpPr>
        <p:spPr bwMode="auto">
          <a:xfrm>
            <a:off x="0" y="0"/>
            <a:ext cx="66595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a:solidFill>
                  <a:srgbClr val="FFFFFF"/>
                </a:solidFill>
                <a:latin typeface="Calibri" pitchFamily="34" charset="0"/>
              </a:rPr>
              <a:t>Inflammatory Phenotypes of airflow obstruction</a:t>
            </a:r>
          </a:p>
        </p:txBody>
      </p:sp>
      <p:sp>
        <p:nvSpPr>
          <p:cNvPr id="27679" name="Text Box 31"/>
          <p:cNvSpPr txBox="1">
            <a:spLocks noChangeArrowheads="1"/>
          </p:cNvSpPr>
          <p:nvPr/>
        </p:nvSpPr>
        <p:spPr bwMode="auto">
          <a:xfrm>
            <a:off x="0" y="2476500"/>
            <a:ext cx="10287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Allergens</a:t>
            </a:r>
          </a:p>
        </p:txBody>
      </p:sp>
      <p:sp>
        <p:nvSpPr>
          <p:cNvPr id="27680" name="Text Box 32"/>
          <p:cNvSpPr txBox="1">
            <a:spLocks noChangeArrowheads="1"/>
          </p:cNvSpPr>
          <p:nvPr/>
        </p:nvSpPr>
        <p:spPr bwMode="auto">
          <a:xfrm>
            <a:off x="1047750" y="2457450"/>
            <a:ext cx="7048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a:t>
            </a:r>
          </a:p>
        </p:txBody>
      </p:sp>
      <p:sp>
        <p:nvSpPr>
          <p:cNvPr id="27681" name="Text Box 33"/>
          <p:cNvSpPr txBox="1">
            <a:spLocks noChangeArrowheads="1"/>
          </p:cNvSpPr>
          <p:nvPr/>
        </p:nvSpPr>
        <p:spPr bwMode="auto">
          <a:xfrm>
            <a:off x="2114550" y="2457450"/>
            <a:ext cx="7048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a:t>
            </a:r>
          </a:p>
        </p:txBody>
      </p:sp>
      <p:sp>
        <p:nvSpPr>
          <p:cNvPr id="27682" name="Text Box 34"/>
          <p:cNvSpPr txBox="1">
            <a:spLocks noChangeArrowheads="1"/>
          </p:cNvSpPr>
          <p:nvPr/>
        </p:nvSpPr>
        <p:spPr bwMode="auto">
          <a:xfrm>
            <a:off x="3048000" y="2343150"/>
            <a:ext cx="120015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LMW chemicals</a:t>
            </a:r>
          </a:p>
        </p:txBody>
      </p:sp>
      <p:sp>
        <p:nvSpPr>
          <p:cNvPr id="27683" name="Text Box 35"/>
          <p:cNvSpPr txBox="1">
            <a:spLocks noChangeArrowheads="1"/>
          </p:cNvSpPr>
          <p:nvPr/>
        </p:nvSpPr>
        <p:spPr bwMode="auto">
          <a:xfrm>
            <a:off x="4286250" y="2381250"/>
            <a:ext cx="100965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Viral infections</a:t>
            </a:r>
          </a:p>
        </p:txBody>
      </p:sp>
      <p:sp>
        <p:nvSpPr>
          <p:cNvPr id="27684" name="Text Box 36"/>
          <p:cNvSpPr txBox="1">
            <a:spLocks noChangeArrowheads="1"/>
          </p:cNvSpPr>
          <p:nvPr/>
        </p:nvSpPr>
        <p:spPr bwMode="auto">
          <a:xfrm>
            <a:off x="5334000" y="2457450"/>
            <a:ext cx="990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Smoking</a:t>
            </a:r>
          </a:p>
        </p:txBody>
      </p:sp>
      <p:sp>
        <p:nvSpPr>
          <p:cNvPr id="27685" name="Text Box 37"/>
          <p:cNvSpPr txBox="1">
            <a:spLocks noChangeArrowheads="1"/>
          </p:cNvSpPr>
          <p:nvPr/>
        </p:nvSpPr>
        <p:spPr bwMode="auto">
          <a:xfrm>
            <a:off x="6457950" y="2514600"/>
            <a:ext cx="7048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a:t>
            </a:r>
          </a:p>
        </p:txBody>
      </p:sp>
      <p:sp>
        <p:nvSpPr>
          <p:cNvPr id="27686" name="Text Box 38"/>
          <p:cNvSpPr txBox="1">
            <a:spLocks noChangeArrowheads="1"/>
          </p:cNvSpPr>
          <p:nvPr/>
        </p:nvSpPr>
        <p:spPr bwMode="auto">
          <a:xfrm>
            <a:off x="7677150" y="2381250"/>
            <a:ext cx="123825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a:solidFill>
                  <a:srgbClr val="000000"/>
                </a:solidFill>
                <a:latin typeface="Times New Roman" pitchFamily="18" charset="0"/>
              </a:rPr>
              <a:t>Bacterial Infections</a:t>
            </a:r>
          </a:p>
        </p:txBody>
      </p:sp>
      <p:sp>
        <p:nvSpPr>
          <p:cNvPr id="27687" name="Text Box 39"/>
          <p:cNvSpPr txBox="1">
            <a:spLocks noChangeArrowheads="1"/>
          </p:cNvSpPr>
          <p:nvPr/>
        </p:nvSpPr>
        <p:spPr bwMode="auto">
          <a:xfrm>
            <a:off x="4724400" y="5811838"/>
            <a:ext cx="2514600" cy="779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800">
                <a:solidFill>
                  <a:srgbClr val="FFFFFF"/>
                </a:solidFill>
                <a:latin typeface="Times New Roman" pitchFamily="18" charset="0"/>
              </a:rPr>
              <a:t>Bronchitis Like</a:t>
            </a:r>
          </a:p>
          <a:p>
            <a:pPr algn="ctr" eaLnBrk="1" fontAlgn="base" hangingPunct="1">
              <a:spcBef>
                <a:spcPct val="50000"/>
              </a:spcBef>
              <a:spcAft>
                <a:spcPct val="0"/>
              </a:spcAft>
              <a:buFontTx/>
              <a:buNone/>
            </a:pPr>
            <a:r>
              <a:rPr lang="en-US" altLang="en-US" sz="1800">
                <a:solidFill>
                  <a:srgbClr val="FFFFFF"/>
                </a:solidFill>
                <a:latin typeface="Times New Roman" pitchFamily="18" charset="0"/>
              </a:rPr>
              <a:t>(Cough and Sputum)</a:t>
            </a:r>
          </a:p>
        </p:txBody>
      </p:sp>
      <p:sp>
        <p:nvSpPr>
          <p:cNvPr id="27688" name="Text Box 40"/>
          <p:cNvSpPr txBox="1">
            <a:spLocks noChangeArrowheads="1"/>
          </p:cNvSpPr>
          <p:nvPr/>
        </p:nvSpPr>
        <p:spPr bwMode="auto">
          <a:xfrm>
            <a:off x="6991350" y="6438900"/>
            <a:ext cx="21526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1600" i="1">
                <a:solidFill>
                  <a:srgbClr val="FFFF00"/>
                </a:solidFill>
                <a:latin typeface="Times New Roman" pitchFamily="18" charset="0"/>
              </a:rPr>
              <a:t>Clinical Science 2002</a:t>
            </a:r>
          </a:p>
        </p:txBody>
      </p:sp>
    </p:spTree>
    <p:extLst>
      <p:ext uri="{BB962C8B-B14F-4D97-AF65-F5344CB8AC3E}">
        <p14:creationId xmlns:p14="http://schemas.microsoft.com/office/powerpoint/2010/main" val="367680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222250" y="9628"/>
            <a:ext cx="8496300" cy="1589087"/>
          </a:xfrm>
        </p:spPr>
        <p:txBody>
          <a:bodyPr/>
          <a:lstStyle/>
          <a:p>
            <a:pPr eaLnBrk="1" hangingPunct="1"/>
            <a:r>
              <a:rPr lang="en-NZ" altLang="en-US" sz="3200" b="1" dirty="0" smtClean="0"/>
              <a:t>Results of </a:t>
            </a:r>
            <a:r>
              <a:rPr lang="en-NZ" altLang="en-US" sz="3200" b="1" dirty="0" err="1" smtClean="0"/>
              <a:t>Bacci</a:t>
            </a:r>
            <a:r>
              <a:rPr lang="en-NZ" altLang="en-US" sz="3200" b="1" dirty="0" smtClean="0"/>
              <a:t> Study: 1000mcg </a:t>
            </a:r>
            <a:r>
              <a:rPr lang="en-NZ" altLang="en-US" sz="3200" b="1" dirty="0" err="1" smtClean="0"/>
              <a:t>beclomethasone</a:t>
            </a:r>
            <a:r>
              <a:rPr lang="en-NZ" altLang="en-US" sz="3200" b="1" dirty="0" smtClean="0"/>
              <a:t>/day for 4 weeks</a:t>
            </a:r>
            <a:endParaRPr lang="en-GB" altLang="en-US" sz="3200" b="1" dirty="0" smtClean="0"/>
          </a:p>
        </p:txBody>
      </p:sp>
      <p:graphicFrame>
        <p:nvGraphicFramePr>
          <p:cNvPr id="47107" name="Group 3"/>
          <p:cNvGraphicFramePr>
            <a:graphicFrameLocks noGrp="1"/>
          </p:cNvGraphicFramePr>
          <p:nvPr>
            <p:ph type="tbl" idx="4294967295"/>
            <p:extLst>
              <p:ext uri="{D42A27DB-BD31-4B8C-83A1-F6EECF244321}">
                <p14:modId xmlns:p14="http://schemas.microsoft.com/office/powerpoint/2010/main" val="1259161847"/>
              </p:ext>
            </p:extLst>
          </p:nvPr>
        </p:nvGraphicFramePr>
        <p:xfrm>
          <a:off x="539552" y="1700808"/>
          <a:ext cx="8229600" cy="4100514"/>
        </p:xfrm>
        <a:graphic>
          <a:graphicData uri="http://schemas.openxmlformats.org/drawingml/2006/table">
            <a:tbl>
              <a:tblPr/>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79216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N = 67</a:t>
                      </a:r>
                      <a:endParaRPr kumimoji="0" lang="en-GB" altLang="en-US" sz="28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High Sputum Eosinophils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1200" b="0" i="0" u="none" strike="noStrike" cap="none" normalizeH="0" baseline="0" smtClean="0">
                          <a:ln>
                            <a:noFill/>
                          </a:ln>
                          <a:solidFill>
                            <a:schemeClr val="tx1"/>
                          </a:solidFill>
                          <a:effectLst/>
                          <a:latin typeface="Arial" charset="0"/>
                        </a:rPr>
                        <a:t>(n=50 or 74% of sample)</a:t>
                      </a:r>
                      <a:endParaRPr kumimoji="0" lang="en-GB" altLang="en-U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NZ"/>
                    </a:p>
                  </a:txBody>
                  <a:tcPr/>
                </a:tc>
                <a:tc gridSpan="2">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Low Sputum Eosinophils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1200" b="0" i="0" u="none" strike="noStrike" cap="none" normalizeH="0" baseline="0" smtClean="0">
                          <a:ln>
                            <a:noFill/>
                          </a:ln>
                          <a:solidFill>
                            <a:schemeClr val="tx1"/>
                          </a:solidFill>
                          <a:effectLst/>
                          <a:latin typeface="Arial" charset="0"/>
                        </a:rPr>
                        <a:t>(n= 17 or 26% of sample)</a:t>
                      </a:r>
                      <a:endParaRPr kumimoji="0" lang="en-GB" altLang="en-U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NZ"/>
                    </a:p>
                  </a:txBody>
                  <a:tcPr/>
                </a:tc>
                <a:extLst>
                  <a:ext uri="{0D108BD9-81ED-4DB2-BD59-A6C34878D82A}">
                    <a16:rowId xmlns:a16="http://schemas.microsoft.com/office/drawing/2014/main" val="10000"/>
                  </a:ext>
                </a:extLst>
              </a:tr>
              <a:tr h="43180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Variable</a:t>
                      </a:r>
                      <a:endParaRPr kumimoji="0" lang="en-GB" alt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Baseline</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After 4 wks</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Baseline</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After 4 wks</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7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Eosinophils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a:t>
                      </a:r>
                      <a:endParaRPr kumimoji="0" lang="en-GB" alt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18.2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(3.1-80.1)</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1.8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(0 – 14.5)</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1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(0 – 2.7)</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0.6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(0 – 11.9)</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521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Neutrophils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a:t>
                      </a:r>
                      <a:endParaRPr kumimoji="0" lang="en-GB" alt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41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(8.2 – 86.2)</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51.5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(5.6 – 92.2)</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60.6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(26.4 – 94.7)</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62.5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(0 – 82.8)</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ECP</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a:t>
                      </a:r>
                      <a:r>
                        <a:rPr kumimoji="0" lang="en-NZ" altLang="en-US" sz="2000" b="0" i="0" u="none" strike="noStrike" cap="none" normalizeH="0" baseline="0" dirty="0" smtClean="0">
                          <a:ln>
                            <a:noFill/>
                          </a:ln>
                          <a:solidFill>
                            <a:schemeClr val="tx1"/>
                          </a:solidFill>
                          <a:effectLst/>
                          <a:latin typeface="Symbol" pitchFamily="18" charset="2"/>
                        </a:rPr>
                        <a:t>m</a:t>
                      </a:r>
                      <a:r>
                        <a:rPr kumimoji="0" lang="en-NZ" altLang="en-US" sz="2000" b="0" i="0" u="none" strike="noStrike" cap="none" normalizeH="0" baseline="0" dirty="0" smtClean="0">
                          <a:ln>
                            <a:noFill/>
                          </a:ln>
                          <a:solidFill>
                            <a:schemeClr val="tx1"/>
                          </a:solidFill>
                          <a:effectLst/>
                          <a:latin typeface="Arial" charset="0"/>
                        </a:rPr>
                        <a:t>g/L)</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420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(1 – 1,920)</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122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(4 – 1,010)</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24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smtClean="0">
                          <a:ln>
                            <a:noFill/>
                          </a:ln>
                          <a:solidFill>
                            <a:schemeClr val="tx1"/>
                          </a:solidFill>
                          <a:effectLst/>
                          <a:latin typeface="Arial" charset="0"/>
                        </a:rPr>
                        <a:t>(2 – 380)</a:t>
                      </a:r>
                      <a:endParaRPr kumimoji="0" lang="en-GB"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68</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NZ" altLang="en-US" sz="2000" b="0" i="0" u="none" strike="noStrike" cap="none" normalizeH="0" baseline="0" dirty="0" smtClean="0">
                          <a:ln>
                            <a:noFill/>
                          </a:ln>
                          <a:solidFill>
                            <a:schemeClr val="tx1"/>
                          </a:solidFill>
                          <a:effectLst/>
                          <a:latin typeface="Arial" charset="0"/>
                        </a:rPr>
                        <a:t>(4 – 1,432)</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5878" name="Text Box 39"/>
          <p:cNvSpPr txBox="1">
            <a:spLocks noChangeArrowheads="1"/>
          </p:cNvSpPr>
          <p:nvPr/>
        </p:nvSpPr>
        <p:spPr bwMode="auto">
          <a:xfrm>
            <a:off x="950913" y="5949950"/>
            <a:ext cx="7038975" cy="730250"/>
          </a:xfrm>
          <a:prstGeom prst="rect">
            <a:avLst/>
          </a:prstGeom>
          <a:noFill/>
          <a:ln w="9525">
            <a:noFill/>
            <a:miter lim="800000"/>
            <a:headEnd/>
            <a:tailEnd/>
          </a:ln>
        </p:spPr>
        <p:txBody>
          <a:bodyPr wrap="none">
            <a:spAutoFit/>
          </a:bodyPr>
          <a:lstStyle/>
          <a:p>
            <a:pPr algn="ctr" fontAlgn="base">
              <a:spcBef>
                <a:spcPct val="0"/>
              </a:spcBef>
              <a:spcAft>
                <a:spcPct val="0"/>
              </a:spcAft>
            </a:pPr>
            <a:r>
              <a:rPr lang="en-NZ" altLang="en-US" sz="1400" b="1">
                <a:solidFill>
                  <a:srgbClr val="000000"/>
                </a:solidFill>
                <a:latin typeface="Arial" charset="0"/>
              </a:rPr>
              <a:t>Data presented as median (range)</a:t>
            </a:r>
          </a:p>
          <a:p>
            <a:pPr algn="ctr" fontAlgn="base">
              <a:spcBef>
                <a:spcPct val="0"/>
              </a:spcBef>
              <a:spcAft>
                <a:spcPct val="0"/>
              </a:spcAft>
            </a:pPr>
            <a:r>
              <a:rPr lang="en-NZ" altLang="en-US" sz="1400" b="1">
                <a:solidFill>
                  <a:srgbClr val="000000"/>
                </a:solidFill>
                <a:latin typeface="Arial" charset="0"/>
              </a:rPr>
              <a:t>ECP = Eosinophil Cationic Protein</a:t>
            </a:r>
          </a:p>
          <a:p>
            <a:pPr algn="ctr" fontAlgn="base">
              <a:spcBef>
                <a:spcPct val="0"/>
              </a:spcBef>
              <a:spcAft>
                <a:spcPct val="0"/>
              </a:spcAft>
            </a:pPr>
            <a:r>
              <a:rPr lang="en-NZ" altLang="en-US" sz="1400" b="1">
                <a:solidFill>
                  <a:srgbClr val="000000"/>
                </a:solidFill>
                <a:latin typeface="Arial" charset="0"/>
              </a:rPr>
              <a:t>*Significant difference between groups for eosinophils &amp; ECP at baseline  p&lt; 0.01</a:t>
            </a:r>
            <a:endParaRPr lang="en-GB" altLang="en-US" sz="1400" b="1">
              <a:solidFill>
                <a:srgbClr val="000000"/>
              </a:solidFill>
              <a:latin typeface="Arial" charset="0"/>
            </a:endParaRPr>
          </a:p>
        </p:txBody>
      </p:sp>
    </p:spTree>
    <p:extLst>
      <p:ext uri="{BB962C8B-B14F-4D97-AF65-F5344CB8AC3E}">
        <p14:creationId xmlns:p14="http://schemas.microsoft.com/office/powerpoint/2010/main" val="2732760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0" y="260350"/>
            <a:ext cx="6599238" cy="955675"/>
          </a:xfrm>
        </p:spPr>
        <p:txBody>
          <a:bodyPr/>
          <a:lstStyle/>
          <a:p>
            <a:r>
              <a:rPr lang="en-NZ" sz="3200" b="1" smtClean="0"/>
              <a:t>Lung function before and after </a:t>
            </a:r>
            <a:br>
              <a:rPr lang="en-NZ" sz="3200" b="1" smtClean="0"/>
            </a:br>
            <a:r>
              <a:rPr lang="en-NZ" sz="3200" b="1" smtClean="0"/>
              <a:t>corticosteroid treatment </a:t>
            </a:r>
            <a:br>
              <a:rPr lang="en-NZ" sz="3200" b="1" smtClean="0"/>
            </a:br>
            <a:endParaRPr lang="en-NZ" sz="3200" b="1" smtClean="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49381414"/>
              </p:ext>
            </p:extLst>
          </p:nvPr>
        </p:nvGraphicFramePr>
        <p:xfrm>
          <a:off x="477764" y="2564904"/>
          <a:ext cx="7931224" cy="2016222"/>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tblGrid>
              <a:tr h="672074">
                <a:tc>
                  <a:txBody>
                    <a:bodyPr/>
                    <a:lstStyle/>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NZ" sz="1400" dirty="0" smtClean="0">
                          <a:solidFill>
                            <a:schemeClr val="tx1"/>
                          </a:solidFill>
                        </a:rPr>
                        <a:t>High Sputum</a:t>
                      </a:r>
                      <a:r>
                        <a:rPr lang="en-NZ" sz="1400" baseline="0" dirty="0" smtClean="0">
                          <a:solidFill>
                            <a:schemeClr val="tx1"/>
                          </a:solidFill>
                        </a:rPr>
                        <a:t> Eosinophils</a:t>
                      </a:r>
                      <a:endParaRPr lang="en-NZ"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smtClean="0">
                          <a:solidFill>
                            <a:schemeClr val="tx1"/>
                          </a:solidFill>
                        </a:rPr>
                        <a:t>Low Sputum</a:t>
                      </a:r>
                      <a:r>
                        <a:rPr lang="en-NZ" sz="1400" baseline="0" dirty="0" smtClean="0">
                          <a:solidFill>
                            <a:schemeClr val="tx1"/>
                          </a:solidFill>
                        </a:rPr>
                        <a:t> Eosinophils</a:t>
                      </a:r>
                      <a:endParaRPr lang="en-NZ" sz="1400" dirty="0" smtClean="0">
                        <a:solidFill>
                          <a:schemeClr val="tx1"/>
                        </a:solidFill>
                      </a:endParaRPr>
                    </a:p>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2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Variables</a:t>
                      </a:r>
                    </a:p>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b="1" dirty="0" smtClean="0"/>
                        <a:t>Baseline</a:t>
                      </a:r>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dirty="0" smtClean="0"/>
                        <a:t>After</a:t>
                      </a:r>
                      <a:r>
                        <a:rPr lang="en-NZ" sz="1400" b="1" baseline="0" dirty="0" smtClean="0"/>
                        <a:t> 2 </a:t>
                      </a:r>
                      <a:r>
                        <a:rPr lang="en-NZ" sz="1400" b="1" baseline="0" dirty="0" err="1" smtClean="0"/>
                        <a:t>wk</a:t>
                      </a:r>
                      <a:endParaRPr lang="en-NZ" sz="1400" b="1" dirty="0" smtClean="0"/>
                    </a:p>
                    <a:p>
                      <a:endParaRPr lang="en-N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dirty="0" smtClean="0"/>
                        <a:t>After 4 </a:t>
                      </a:r>
                      <a:r>
                        <a:rPr lang="en-NZ" sz="1400" b="1" dirty="0" err="1" smtClean="0"/>
                        <a:t>wk</a:t>
                      </a:r>
                      <a:endParaRPr lang="en-NZ" sz="1400" b="1" dirty="0" smtClean="0"/>
                    </a:p>
                    <a:p>
                      <a:endParaRPr lang="en-N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dirty="0" smtClean="0"/>
                        <a:t>Baseline</a:t>
                      </a:r>
                    </a:p>
                    <a:p>
                      <a:endParaRPr lang="en-N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b="1" dirty="0" smtClean="0"/>
                        <a:t>After</a:t>
                      </a:r>
                      <a:r>
                        <a:rPr lang="en-NZ" sz="1400" b="1" baseline="0" dirty="0" smtClean="0"/>
                        <a:t> 2 </a:t>
                      </a:r>
                      <a:r>
                        <a:rPr lang="en-NZ" sz="1400" b="1" baseline="0" dirty="0" err="1" smtClean="0"/>
                        <a:t>wk</a:t>
                      </a:r>
                      <a:endParaRPr lang="en-N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b="1" dirty="0" smtClean="0"/>
                        <a:t>After 4 </a:t>
                      </a:r>
                      <a:r>
                        <a:rPr lang="en-NZ" sz="1400" b="1" dirty="0" err="1" smtClean="0"/>
                        <a:t>wk</a:t>
                      </a:r>
                      <a:endParaRPr lang="en-N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2074">
                <a:tc>
                  <a:txBody>
                    <a:bodyPr/>
                    <a:lstStyle/>
                    <a:p>
                      <a:r>
                        <a:rPr lang="en-NZ" sz="1400" dirty="0" smtClean="0"/>
                        <a:t>FEV1, % predicted</a:t>
                      </a:r>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smtClean="0"/>
                        <a:t>87.9</a:t>
                      </a:r>
                      <a:r>
                        <a:rPr lang="en-NZ" sz="1400" baseline="0" dirty="0" smtClean="0"/>
                        <a:t> ± 15.4</a:t>
                      </a:r>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smtClean="0"/>
                        <a:t>97.3 ± 14.5§</a:t>
                      </a:r>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smtClean="0"/>
                        <a:t>96.9 ± 14.5§</a:t>
                      </a:r>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90.2</a:t>
                      </a:r>
                      <a:r>
                        <a:rPr lang="en-NZ" sz="1400" baseline="0" dirty="0" smtClean="0"/>
                        <a:t> </a:t>
                      </a:r>
                      <a:r>
                        <a:rPr lang="en-NZ" sz="1400" dirty="0" smtClean="0"/>
                        <a:t>± 17.3</a:t>
                      </a:r>
                    </a:p>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91.7± 17.7</a:t>
                      </a:r>
                    </a:p>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91.2± 20.0</a:t>
                      </a:r>
                    </a:p>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7920" name="Rectangle 2"/>
          <p:cNvSpPr>
            <a:spLocks noChangeArrowheads="1"/>
          </p:cNvSpPr>
          <p:nvPr/>
        </p:nvSpPr>
        <p:spPr bwMode="auto">
          <a:xfrm>
            <a:off x="4787900" y="5856288"/>
            <a:ext cx="3621088"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NZ" i="1" dirty="0" err="1">
                <a:solidFill>
                  <a:srgbClr val="000000"/>
                </a:solidFill>
                <a:latin typeface="Arial" charset="0"/>
              </a:rPr>
              <a:t>Bacci</a:t>
            </a:r>
            <a:r>
              <a:rPr lang="en-NZ" i="1" dirty="0">
                <a:solidFill>
                  <a:srgbClr val="000000"/>
                </a:solidFill>
                <a:latin typeface="Arial" charset="0"/>
              </a:rPr>
              <a:t> Chest 2006;129(3):565-72</a:t>
            </a:r>
          </a:p>
        </p:txBody>
      </p:sp>
    </p:spTree>
    <p:extLst>
      <p:ext uri="{BB962C8B-B14F-4D97-AF65-F5344CB8AC3E}">
        <p14:creationId xmlns:p14="http://schemas.microsoft.com/office/powerpoint/2010/main" val="272312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0" y="457200"/>
            <a:ext cx="8229600" cy="955675"/>
          </a:xfrm>
        </p:spPr>
        <p:txBody>
          <a:bodyPr/>
          <a:lstStyle/>
          <a:p>
            <a:pPr eaLnBrk="1" hangingPunct="1"/>
            <a:r>
              <a:rPr lang="en-NZ" b="1" smtClean="0"/>
              <a:t>Steroids on eosinophils</a:t>
            </a:r>
          </a:p>
        </p:txBody>
      </p:sp>
      <p:sp>
        <p:nvSpPr>
          <p:cNvPr id="39938" name="Content Placeholder 2"/>
          <p:cNvSpPr>
            <a:spLocks noGrp="1"/>
          </p:cNvSpPr>
          <p:nvPr>
            <p:ph idx="4294967295"/>
          </p:nvPr>
        </p:nvSpPr>
        <p:spPr>
          <a:xfrm>
            <a:off x="0" y="1557338"/>
            <a:ext cx="7786688" cy="4800600"/>
          </a:xfrm>
        </p:spPr>
        <p:txBody>
          <a:bodyPr/>
          <a:lstStyle/>
          <a:p>
            <a:pPr eaLnBrk="1" hangingPunct="1"/>
            <a:r>
              <a:rPr lang="en-NZ" altLang="en-US" sz="2000" dirty="0" smtClean="0">
                <a:ea typeface="MS PGothic"/>
                <a:cs typeface="MS PGothic"/>
              </a:rPr>
              <a:t>‘Effect of Corticosteroids on Eosinophil Chemotaxis and Adherence’ – Journal Clinical Investigations 1981; 67 (1) : 28-36</a:t>
            </a:r>
          </a:p>
          <a:p>
            <a:pPr eaLnBrk="1" hangingPunct="1"/>
            <a:endParaRPr lang="en-NZ" altLang="en-US" sz="2000" dirty="0" smtClean="0">
              <a:ea typeface="MS PGothic"/>
              <a:cs typeface="MS PGothic"/>
            </a:endParaRPr>
          </a:p>
          <a:p>
            <a:pPr eaLnBrk="1" hangingPunct="1"/>
            <a:r>
              <a:rPr lang="en-NZ" altLang="en-US" sz="2000" dirty="0" smtClean="0">
                <a:ea typeface="MS PGothic"/>
                <a:cs typeface="MS PGothic"/>
              </a:rPr>
              <a:t>Results:</a:t>
            </a:r>
          </a:p>
          <a:p>
            <a:pPr lvl="1" eaLnBrk="1" hangingPunct="1"/>
            <a:r>
              <a:rPr lang="en-NZ" altLang="en-US" sz="2000" dirty="0" smtClean="0">
                <a:ea typeface="MS PGothic"/>
                <a:cs typeface="MS PGothic"/>
              </a:rPr>
              <a:t>Eosinophil adherence is transiently reduced by steroids </a:t>
            </a:r>
          </a:p>
          <a:p>
            <a:pPr lvl="1" eaLnBrk="1" hangingPunct="1"/>
            <a:r>
              <a:rPr lang="en-NZ" altLang="en-US" sz="2000" dirty="0" smtClean="0">
                <a:ea typeface="MS PGothic"/>
                <a:cs typeface="MS PGothic"/>
              </a:rPr>
              <a:t>Eosinophil chemotaxis is inhibited by steroids</a:t>
            </a:r>
          </a:p>
          <a:p>
            <a:pPr lvl="1" eaLnBrk="1" hangingPunct="1"/>
            <a:r>
              <a:rPr lang="en-NZ" altLang="en-US" sz="2000" dirty="0" smtClean="0">
                <a:ea typeface="MS PGothic"/>
                <a:cs typeface="MS PGothic"/>
              </a:rPr>
              <a:t>Chemotaxis inhibiting (not inactivating) effect is nontoxic, cell-directed, dose-dependent and reversible</a:t>
            </a:r>
          </a:p>
          <a:p>
            <a:pPr lvl="1" eaLnBrk="1" hangingPunct="1"/>
            <a:r>
              <a:rPr lang="en-NZ" altLang="en-US" sz="2000" dirty="0" smtClean="0">
                <a:ea typeface="MS PGothic"/>
                <a:cs typeface="MS PGothic"/>
              </a:rPr>
              <a:t>Inhibition of eosinophil adherence and chemotaxis in part explains how corticosteroids produce </a:t>
            </a:r>
            <a:r>
              <a:rPr lang="en-NZ" altLang="en-US" sz="2000" dirty="0" err="1" smtClean="0">
                <a:ea typeface="MS PGothic"/>
                <a:cs typeface="MS PGothic"/>
              </a:rPr>
              <a:t>eosinopenia</a:t>
            </a:r>
            <a:r>
              <a:rPr lang="en-NZ" altLang="en-US" sz="2000" dirty="0" smtClean="0">
                <a:ea typeface="MS PGothic"/>
                <a:cs typeface="MS PGothic"/>
              </a:rPr>
              <a:t> and reduce local accumulation of eosinophils. </a:t>
            </a:r>
          </a:p>
          <a:p>
            <a:pPr lvl="1" eaLnBrk="1" hangingPunct="1"/>
            <a:r>
              <a:rPr lang="en-NZ" altLang="en-US" sz="2000" b="1" i="1" dirty="0" smtClean="0">
                <a:ea typeface="MS PGothic"/>
                <a:cs typeface="MS PGothic"/>
              </a:rPr>
              <a:t>No effect on Neutrophils may increase pathogenic bacterial proliferation (predominant cause of </a:t>
            </a:r>
            <a:r>
              <a:rPr lang="en-NZ" altLang="en-US" sz="2000" b="1" i="1" dirty="0" err="1" smtClean="0">
                <a:ea typeface="MS PGothic"/>
                <a:cs typeface="MS PGothic"/>
              </a:rPr>
              <a:t>neutrophilic</a:t>
            </a:r>
            <a:r>
              <a:rPr lang="en-NZ" altLang="en-US" sz="2000" b="1" i="1" dirty="0" smtClean="0">
                <a:ea typeface="MS PGothic"/>
                <a:cs typeface="MS PGothic"/>
              </a:rPr>
              <a:t> inflammation)</a:t>
            </a:r>
          </a:p>
          <a:p>
            <a:pPr eaLnBrk="1" hangingPunct="1"/>
            <a:endParaRPr lang="en-NZ" altLang="en-US" sz="2000" dirty="0" smtClean="0">
              <a:ea typeface="MS PGothic"/>
              <a:cs typeface="MS PGothic"/>
            </a:endParaRPr>
          </a:p>
        </p:txBody>
      </p:sp>
    </p:spTree>
    <p:extLst>
      <p:ext uri="{BB962C8B-B14F-4D97-AF65-F5344CB8AC3E}">
        <p14:creationId xmlns:p14="http://schemas.microsoft.com/office/powerpoint/2010/main" val="879424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M Health PowerPoint template 2">
  <a:themeElements>
    <a:clrScheme name="CM Health PowerPoint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M Health PowerPoint template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8C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8C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M Health PowerPoint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M Health PowerPoint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M Health PowerPoint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M Health PowerPoint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M Health PowerPoint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M Health PowerPoint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M Health PowerPoint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M Health PowerPoint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M Health PowerPoint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M Health PowerPoint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M Health PowerPoint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M Health PowerPoint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2681</Words>
  <Application>Microsoft Office PowerPoint</Application>
  <PresentationFormat>On-screen Show (4:3)</PresentationFormat>
  <Paragraphs>527</Paragraphs>
  <Slides>50</Slides>
  <Notes>13</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8" baseType="lpstr">
      <vt:lpstr>ＭＳ Ｐゴシック</vt:lpstr>
      <vt:lpstr>ＭＳ Ｐゴシック</vt:lpstr>
      <vt:lpstr>Arial</vt:lpstr>
      <vt:lpstr>Arial Rounded MT Bold</vt:lpstr>
      <vt:lpstr>Book Antiqua</vt:lpstr>
      <vt:lpstr>Calibri</vt:lpstr>
      <vt:lpstr>Garamond</vt:lpstr>
      <vt:lpstr>Georgia</vt:lpstr>
      <vt:lpstr>Helvetica</vt:lpstr>
      <vt:lpstr>Mangal</vt:lpstr>
      <vt:lpstr>Symbol</vt:lpstr>
      <vt:lpstr>Times New Roman</vt:lpstr>
      <vt:lpstr>Verdana</vt:lpstr>
      <vt:lpstr>Wingdings</vt:lpstr>
      <vt:lpstr>CM Health PowerPoint template 2</vt:lpstr>
      <vt:lpstr>2_Office Theme</vt:lpstr>
      <vt:lpstr>CorelPhotoPaint.Image.8</vt:lpstr>
      <vt:lpstr>Bitmap Image</vt:lpstr>
      <vt:lpstr>Inflammatory Airways Disorders – Using Biomarkers to target therapy</vt:lpstr>
      <vt:lpstr>PERSONALISED (PRECISION) MEDICINE</vt:lpstr>
      <vt:lpstr>Asthma management</vt:lpstr>
      <vt:lpstr>Asthma - Epidemiology</vt:lpstr>
      <vt:lpstr>CMDHB residents in 2012 who had a hospital admission  with a diagnosis of asthma, COPD, and/or bronchiectasis in the last 10 years (primary and secondary diagnosis), </vt:lpstr>
      <vt:lpstr>PowerPoint Presentation</vt:lpstr>
      <vt:lpstr>Results of Bacci Study: 1000mcg beclomethasone/day for 4 weeks</vt:lpstr>
      <vt:lpstr>Lung function before and after  corticosteroid treatment  </vt:lpstr>
      <vt:lpstr>Steroids on eosinophils</vt:lpstr>
      <vt:lpstr>PowerPoint Presentation</vt:lpstr>
      <vt:lpstr>Airway Inflammation</vt:lpstr>
      <vt:lpstr>Utility of Biomarkers –”Inflammometry”</vt:lpstr>
      <vt:lpstr>PowerPoint Presentation</vt:lpstr>
      <vt:lpstr>Sputum examination</vt:lpstr>
      <vt:lpstr>PowerPoint Presentation</vt:lpstr>
      <vt:lpstr>PowerPoint Presentation</vt:lpstr>
      <vt:lpstr>PowerPoint Presentation</vt:lpstr>
      <vt:lpstr>Exhaled nitric oxide</vt:lpstr>
      <vt:lpstr>Factors thought to influence  exhaled NO</vt:lpstr>
      <vt:lpstr>ROC curve of eNO predicting positive eosinophilia –  Yap E, Garrett J, Jayoram L.  Int Med J 2013</vt:lpstr>
      <vt:lpstr>ROC curve of serum eosinophils  predicting positive eosinophilia</vt:lpstr>
      <vt:lpstr>PowerPoint Presentation</vt:lpstr>
      <vt:lpstr>PowerPoint Presentation</vt:lpstr>
      <vt:lpstr>ROC curve of serum eosinophils at predicting +ve sputum neutrophils (&gt;76%)</vt:lpstr>
      <vt:lpstr>Serum Eosinophil Level as a  biomarker (Eosinophil/wcc x 100 &gt;2 %)…Pavord et al</vt:lpstr>
      <vt:lpstr>Universal goal of clinicians and patients</vt:lpstr>
      <vt:lpstr>PowerPoint Presentation</vt:lpstr>
      <vt:lpstr>Adverse Effects vs Benefits of Fluticasone in COPD</vt:lpstr>
      <vt:lpstr>Overlap between COPD and Pneumonia in CMDHB </vt:lpstr>
      <vt:lpstr>Blood eosinophils as a biomarker in COPD</vt:lpstr>
      <vt:lpstr>IMPACT study Informing the Pathway of COPD Treatment study</vt:lpstr>
      <vt:lpstr>Patients enrolled into study</vt:lpstr>
      <vt:lpstr>Primary endpoint</vt:lpstr>
      <vt:lpstr>Editorial</vt:lpstr>
      <vt:lpstr>Increased risk of pneumonia from inhaled steroids</vt:lpstr>
      <vt:lpstr>But …</vt:lpstr>
      <vt:lpstr>Inhaled budesonide and risk of exacerbations according to blood eosinophil counts</vt:lpstr>
      <vt:lpstr>Exacerbation rate reduction treatment effect   according to eosinophil count Budesonide–formoterol vs formoterol </vt:lpstr>
      <vt:lpstr>Effect of Fluticasone 500ug twice daily on inflammatory indices in induced sputum in COPD</vt:lpstr>
      <vt:lpstr>Effect of Fluticasone 1000ug on clinical parameters COPD</vt:lpstr>
      <vt:lpstr>WISDOM study</vt:lpstr>
      <vt:lpstr>COPD exacerbations and lung function</vt:lpstr>
      <vt:lpstr>PowerPoint Presentation</vt:lpstr>
      <vt:lpstr>Some ‘accepted’ facts for study:</vt:lpstr>
      <vt:lpstr>PowerPoint Presentation</vt:lpstr>
      <vt:lpstr>PowerPoint Presentation</vt:lpstr>
      <vt:lpstr>PowerPoint Presentation</vt:lpstr>
      <vt:lpstr>COPD pts &lt;2% blood eosinophils results</vt:lpstr>
      <vt:lpstr>GOLD 2018 - inhaled steroid treatment</vt:lpstr>
      <vt:lpstr>Summary</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Lewis (CMDHB)</dc:creator>
  <cp:lastModifiedBy>Andrea</cp:lastModifiedBy>
  <cp:revision>179</cp:revision>
  <cp:lastPrinted>2018-06-28T21:15:37Z</cp:lastPrinted>
  <dcterms:created xsi:type="dcterms:W3CDTF">2015-08-09T23:39:35Z</dcterms:created>
  <dcterms:modified xsi:type="dcterms:W3CDTF">2018-07-23T00:12:02Z</dcterms:modified>
</cp:coreProperties>
</file>